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qtafsir.com/index.php?option=com_content&amp;task=view&amp;id=2167&amp;Itemid=85"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76-83&amp;-sortorder=Ascend&amp;-sortfield=cv&amp;-Search" TargetMode="External"/><Relationship Id="rId2"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9:40-44&amp;-sortorder=Ascend&amp;-sortfield=cv&amp;-Search" TargetMode="External"/><Relationship Id="rId1" Type="http://schemas.openxmlformats.org/officeDocument/2006/relationships/slideLayout" Target="../slideLayouts/slideLayout7.xml"/><Relationship Id="rId6"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78&amp;-sortorder=Ascend&amp;-sortfield=cv&amp;-Search" TargetMode="External"/><Relationship Id="rId5"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77&amp;-sortorder=Ascend&amp;-sortfield=cv&amp;-Search" TargetMode="External"/><Relationship Id="rId4"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76&amp;-sortorder=Ascend&amp;-sortfield=cv&amp;-Search"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80&amp;-sortorder=Ascend&amp;-sortfield=cv&amp;-Search" TargetMode="External"/><Relationship Id="rId2"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79&amp;-sortorder=Ascend&amp;-sortfield=cv&amp;-Search" TargetMode="External"/><Relationship Id="rId1" Type="http://schemas.openxmlformats.org/officeDocument/2006/relationships/slideLayout" Target="../slideLayouts/slideLayout7.xml"/><Relationship Id="rId6"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83&amp;-sortorder=Ascend&amp;-sortfield=cv&amp;-Search" TargetMode="External"/><Relationship Id="rId5"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82&amp;-sortorder=Ascend&amp;-sortfield=cv&amp;-Search" TargetMode="External"/><Relationship Id="rId4"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8:81&amp;-sortorder=Ascend&amp;-sortfield=cv&amp;-Search"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9:41&amp;-sortorder=Ascend&amp;-sortfield=cv&amp;-Search" TargetMode="External"/><Relationship Id="rId2"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9:40&amp;-sortorder=Ascend&amp;-sortfield=cv&amp;-Search" TargetMode="External"/><Relationship Id="rId1" Type="http://schemas.openxmlformats.org/officeDocument/2006/relationships/slideLayout" Target="../slideLayouts/slideLayout7.xml"/><Relationship Id="rId6"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9:44&amp;-sortorder=Ascend&amp;-sortfield=cv&amp;-Search" TargetMode="External"/><Relationship Id="rId5"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9:43&amp;-sortorder=Ascend&amp;-sortfield=cv&amp;-Search" TargetMode="External"/><Relationship Id="rId4" Type="http://schemas.openxmlformats.org/officeDocument/2006/relationships/hyperlink" Target="http://www.islamicity.com/Quransearch/action.lasso.asp?-database=Quran&amp;-Table=tblMasterTranslit&amp;-Response=Sreply1.asp&amp;-Error=SReply1.asp&amp;-MaxRecords=25&amp;-token=English,||%3Cta%3Etrue%3C/ta%3E%3Ctt%3Etrue%3C/tt%3E%3Cts%3Etrue%3C/ts%3E%3Cdc%3Etrue%3C/dc%3E%3Ctx%3Etrue%3C/tx%3E%3Cal%3Etrue%3C/al%3E&amp;-op=qrange&amp;CV=29:42&amp;-sortorder=Ascend&amp;-sortfield=cv&amp;-Searc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F571-3709-4DF0-86C3-8456CC57AEF7}"/>
              </a:ext>
            </a:extLst>
          </p:cNvPr>
          <p:cNvSpPr>
            <a:spLocks noGrp="1"/>
          </p:cNvSpPr>
          <p:nvPr>
            <p:ph type="ctrTitle"/>
          </p:nvPr>
        </p:nvSpPr>
        <p:spPr>
          <a:xfrm>
            <a:off x="401782" y="2404534"/>
            <a:ext cx="8872221" cy="1646302"/>
          </a:xfrm>
        </p:spPr>
        <p:txBody>
          <a:bodyPr/>
          <a:lstStyle/>
          <a:p>
            <a:r>
              <a:rPr lang="en-US" dirty="0"/>
              <a:t>The Parable of the Spider in the Holy Quran.</a:t>
            </a:r>
            <a:br>
              <a:rPr lang="en-US" dirty="0"/>
            </a:br>
            <a:endParaRPr lang="en-US" dirty="0"/>
          </a:p>
        </p:txBody>
      </p:sp>
      <p:sp>
        <p:nvSpPr>
          <p:cNvPr id="7" name="Subtitle 6">
            <a:extLst>
              <a:ext uri="{FF2B5EF4-FFF2-40B4-BE49-F238E27FC236}">
                <a16:creationId xmlns:a16="http://schemas.microsoft.com/office/drawing/2014/main" id="{965C3895-2691-4B4B-961B-E63729F672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44105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A8B7-5A62-4A04-8A9C-94E33C343D2E}"/>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64F389F6-9EC7-49D4-9CB7-8393D14C0A50}"/>
              </a:ext>
            </a:extLst>
          </p:cNvPr>
          <p:cNvSpPr>
            <a:spLocks noGrp="1"/>
          </p:cNvSpPr>
          <p:nvPr>
            <p:ph idx="1"/>
          </p:nvPr>
        </p:nvSpPr>
        <p:spPr>
          <a:xfrm>
            <a:off x="123153" y="1689534"/>
            <a:ext cx="8596668" cy="4226356"/>
          </a:xfrm>
        </p:spPr>
        <p:txBody>
          <a:bodyPr>
            <a:normAutofit fontScale="77500" lnSpcReduction="20000"/>
          </a:bodyPr>
          <a:lstStyle/>
          <a:p>
            <a:r>
              <a:rPr lang="en-US" sz="2600" dirty="0"/>
              <a:t>The Holy Qur’an claims to be the Book of Hidayah, i.e. guidance for man. It is the book available to all mankind and addresses the man kind. Its message is valid for all times to come and will never become outdated. Its instructions are aimed at general welfare of mankind and are based on the limits within its reach. Its wisdom is conclusive in all its dimensions. It does not condemn the flesh, nor does it neglect the soul.  It does not humanize Allah nor does it defy or deny man. Everything is carefully placed where it is required in the total scheme of logical creation. The Holy Qur’an uses a variety of literary forms to convey its message. These literary forms bring the message in a style, which is full of life and free of unnecessary monotony. Generally, the experts agree that there are four types of basic literary forms used in The Holy Qur’an: parable, oath, debate and Narrative. The parable is called ‘</a:t>
            </a:r>
            <a:r>
              <a:rPr lang="en-US" sz="2600" dirty="0">
                <a:solidFill>
                  <a:schemeClr val="accent1"/>
                </a:solidFill>
              </a:rPr>
              <a:t>Mathal</a:t>
            </a:r>
            <a:r>
              <a:rPr lang="en-US" sz="2600" dirty="0"/>
              <a:t>’ in Arabic. In Arabic it is also commonly translated as simile or metaphors. A parable is a narrative of imagined events used to illustrate or convey moral or spiritual message.</a:t>
            </a:r>
          </a:p>
          <a:p>
            <a:endParaRPr lang="en-US" dirty="0"/>
          </a:p>
        </p:txBody>
      </p:sp>
    </p:spTree>
    <p:extLst>
      <p:ext uri="{BB962C8B-B14F-4D97-AF65-F5344CB8AC3E}">
        <p14:creationId xmlns:p14="http://schemas.microsoft.com/office/powerpoint/2010/main" val="69962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B7B39CC-4064-4F0B-90D0-AD7A98A0EA65}"/>
              </a:ext>
            </a:extLst>
          </p:cNvPr>
          <p:cNvSpPr/>
          <p:nvPr/>
        </p:nvSpPr>
        <p:spPr>
          <a:xfrm>
            <a:off x="1537854" y="213023"/>
            <a:ext cx="6996545" cy="5167056"/>
          </a:xfrm>
          <a:prstGeom prst="rect">
            <a:avLst/>
          </a:prstGeom>
        </p:spPr>
        <p:txBody>
          <a:bodyPr wrap="square">
            <a:spAutoFit/>
          </a:bodyPr>
          <a:lstStyle/>
          <a:p>
            <a:pP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The Parable of the spider in the holy Quran.</a:t>
            </a:r>
            <a:r>
              <a:rPr lang="en-US" dirty="0">
                <a:solidFill>
                  <a:schemeClr val="accent1"/>
                </a:solidFill>
                <a:ea typeface="Calibri" panose="020F0502020204030204" pitchFamily="34" charset="0"/>
                <a:cs typeface="Arial" panose="020B0604020202020204" pitchFamily="34" charset="0"/>
              </a:rPr>
              <a:t> </a:t>
            </a:r>
            <a:endParaRPr lang="en-US" dirty="0">
              <a:solidFill>
                <a:schemeClr val="accent1"/>
              </a:solidFill>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The word "Parable" comes from Greek and means "comparison".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Parables are told in the Quran to illustrate a lesson from a religions point of view and to convey a moral wisdom. It is a teaching method that makes it easier to understand and to remember deep truths in an effective way. This kind of profound meaning can only be understood by those who seek true knowledge and attains it by the Grace of God.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Allah says in the Holy Quran, </a:t>
            </a:r>
            <a:r>
              <a:rPr lang="en-US" dirty="0">
                <a:solidFill>
                  <a:srgbClr val="000000"/>
                </a:solidFill>
                <a:ea typeface="Times New Roman" panose="02020603050405020304" pitchFamily="18" charset="0"/>
                <a:cs typeface="Times New Roman" panose="02020603050405020304" pitchFamily="18" charset="0"/>
              </a:rPr>
              <a:t>“</a:t>
            </a:r>
            <a:r>
              <a:rPr lang="en-US" i="1" dirty="0">
                <a:solidFill>
                  <a:srgbClr val="000000"/>
                </a:solidFill>
                <a:ea typeface="Times New Roman" panose="02020603050405020304" pitchFamily="18" charset="0"/>
                <a:cs typeface="Times New Roman" panose="02020603050405020304" pitchFamily="18" charset="0"/>
              </a:rPr>
              <a:t>The parable of those who take protectors other than Allah is that of the spider, who builds (to itself) a house; but truly the flimsiest of houses is the spider’s house if they but knew</a:t>
            </a:r>
            <a:r>
              <a:rPr lang="en-US" dirty="0">
                <a:solidFill>
                  <a:srgbClr val="000000"/>
                </a:solidFill>
                <a:ea typeface="Times New Roman" panose="02020603050405020304" pitchFamily="18" charset="0"/>
                <a:cs typeface="Times New Roman" panose="02020603050405020304" pitchFamily="18" charset="0"/>
              </a:rPr>
              <a:t>. ”</a:t>
            </a:r>
            <a:r>
              <a:rPr lang="en-US" dirty="0">
                <a:solidFill>
                  <a:schemeClr val="accent1"/>
                </a:solidFill>
                <a:ea typeface="Times New Roman" panose="02020603050405020304" pitchFamily="18" charset="0"/>
                <a:cs typeface="Times New Roman" panose="02020603050405020304" pitchFamily="18" charset="0"/>
              </a:rPr>
              <a:t>Quran  [29:41]. </a:t>
            </a:r>
            <a:endParaRPr lang="en-US" dirty="0">
              <a:solidFill>
                <a:schemeClr val="accent1"/>
              </a:solidFill>
              <a:ea typeface="Calibri" panose="020F0502020204030204" pitchFamily="34" charset="0"/>
              <a:cs typeface="Times New Roman" panose="02020603050405020304" pitchFamily="18" charset="0"/>
            </a:endParaRPr>
          </a:p>
          <a:p>
            <a:r>
              <a:rPr lang="en-US" dirty="0">
                <a:solidFill>
                  <a:srgbClr val="000000"/>
                </a:solidFill>
                <a:ea typeface="Times New Roman" panose="02020603050405020304" pitchFamily="18" charset="0"/>
              </a:rPr>
              <a:t>From this verse, the following universal signs can be understood, Confirmation of the fact that the spider’s house is the flimsiest house, whether physically or spiritually. This has been proven by the late studies in zoology.</a:t>
            </a:r>
            <a:endParaRPr lang="en-US" dirty="0">
              <a:ea typeface="Times New Roman" panose="02020603050405020304" pitchFamily="18" charset="0"/>
            </a:endParaRPr>
          </a:p>
        </p:txBody>
      </p:sp>
    </p:spTree>
    <p:extLst>
      <p:ext uri="{BB962C8B-B14F-4D97-AF65-F5344CB8AC3E}">
        <p14:creationId xmlns:p14="http://schemas.microsoft.com/office/powerpoint/2010/main" val="47560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902B48-974A-4DE9-B2AF-57552D6128EE}"/>
              </a:ext>
            </a:extLst>
          </p:cNvPr>
          <p:cNvSpPr/>
          <p:nvPr/>
        </p:nvSpPr>
        <p:spPr>
          <a:xfrm>
            <a:off x="1108362" y="457200"/>
            <a:ext cx="8285019" cy="5727465"/>
          </a:xfrm>
          <a:prstGeom prst="rect">
            <a:avLst/>
          </a:prstGeom>
        </p:spPr>
        <p:txBody>
          <a:bodyPr wrap="square">
            <a:spAutoFit/>
          </a:bodyPr>
          <a:lstStyle/>
          <a:p>
            <a:r>
              <a:rPr lang="en-US" dirty="0">
                <a:solidFill>
                  <a:schemeClr val="accent1"/>
                </a:solidFill>
                <a:latin typeface="Trebuchet MS" panose="020B0603020202020204" pitchFamily="34" charset="0"/>
                <a:ea typeface="Times New Roman" panose="02020603050405020304" pitchFamily="18" charset="0"/>
              </a:rPr>
              <a:t>Following are some of the expositors’ statements to explain the previous verse:</a:t>
            </a:r>
            <a:r>
              <a:rPr lang="en-US" dirty="0">
                <a:solidFill>
                  <a:schemeClr val="accent1"/>
                </a:solidFill>
                <a:latin typeface="Trebuchet MS" panose="020B0603020202020204" pitchFamily="34" charset="0"/>
                <a:ea typeface="Calibri" panose="020F0502020204030204" pitchFamily="34" charset="0"/>
              </a:rPr>
              <a:t> </a:t>
            </a:r>
          </a:p>
          <a:p>
            <a:endParaRPr lang="en-US" dirty="0">
              <a:latin typeface="Trebuchet MS" panose="020B0603020202020204" pitchFamily="34" charset="0"/>
              <a:ea typeface="Times New Roman" panose="02020603050405020304" pitchFamily="18" charset="0"/>
            </a:endParaRPr>
          </a:p>
          <a:p>
            <a:r>
              <a:rPr lang="en-US" i="1" u="sng" dirty="0">
                <a:solidFill>
                  <a:srgbClr val="000000"/>
                </a:solidFill>
                <a:latin typeface="Trebuchet MS" panose="020B0603020202020204" pitchFamily="34" charset="0"/>
                <a:ea typeface="Times New Roman" panose="02020603050405020304" pitchFamily="18" charset="0"/>
                <a:hlinkClick r:id="rId2"/>
              </a:rPr>
              <a:t>Tafsir Ibn Kathir</a:t>
            </a:r>
            <a:r>
              <a:rPr lang="en-US" dirty="0">
                <a:solidFill>
                  <a:srgbClr val="000000"/>
                </a:solidFill>
                <a:latin typeface="Trebuchet MS" panose="020B0603020202020204" pitchFamily="34" charset="0"/>
                <a:ea typeface="Times New Roman" panose="02020603050405020304" pitchFamily="18" charset="0"/>
              </a:rPr>
              <a:t> says about this verse: “</a:t>
            </a:r>
            <a:r>
              <a:rPr lang="en-US" i="1" dirty="0">
                <a:solidFill>
                  <a:srgbClr val="000000"/>
                </a:solidFill>
                <a:latin typeface="Trebuchet MS" panose="020B0603020202020204" pitchFamily="34" charset="0"/>
                <a:ea typeface="Times New Roman" panose="02020603050405020304" pitchFamily="18" charset="0"/>
              </a:rPr>
              <a:t>This is how Allah described the idolators in their reverence of gods besides Him, hoping that they would help them and provide for them, and turning to them in times of difficulties. In this regard, they were like the house of a spider, which is so weak and frail, because by clinging to these gods they were like a person who holds on to a spider’s web, who does not gain any benefit from that. If they knew this, they would not take any protectors besides Allah</a:t>
            </a:r>
            <a:r>
              <a:rPr lang="en-US" dirty="0">
                <a:solidFill>
                  <a:srgbClr val="000000"/>
                </a:solidFill>
                <a:latin typeface="Trebuchet MS" panose="020B0603020202020204" pitchFamily="34" charset="0"/>
                <a:ea typeface="Times New Roman" panose="02020603050405020304" pitchFamily="18" charset="0"/>
              </a:rPr>
              <a:t>.” This is unlike the Muslim believer, whose heart is devoted to Allah and, in addition, does well in following Allah’s decrees. The Muslim has grasped the most trustworthy handle, the one that never breaks because of its strength and stability.”</a:t>
            </a:r>
          </a:p>
          <a:p>
            <a:endParaRPr lang="en-US" dirty="0">
              <a:latin typeface="Trebuchet MS" panose="020B0603020202020204" pitchFamily="34" charset="0"/>
              <a:ea typeface="Times New Roman" panose="02020603050405020304" pitchFamily="18" charset="0"/>
            </a:endParaRPr>
          </a:p>
          <a:p>
            <a:pPr>
              <a:lnSpc>
                <a:spcPct val="107000"/>
              </a:lnSpc>
              <a:spcAft>
                <a:spcPts val="800"/>
              </a:spcAft>
            </a:pPr>
            <a:r>
              <a:rPr lang="en-US" dirty="0">
                <a:solidFill>
                  <a:srgbClr val="000000"/>
                </a:solidFill>
                <a:latin typeface="Trebuchet MS" panose="020B0603020202020204" pitchFamily="34" charset="0"/>
                <a:ea typeface="Calibri" panose="020F0502020204030204" pitchFamily="34" charset="0"/>
                <a:cs typeface="Times New Roman" panose="02020603050405020304" pitchFamily="18" charset="0"/>
              </a:rPr>
              <a:t>In Safwat Al-Bayan Lem’any Al-Quran, the following was stated: (The parable of those who take protectors other than Allah), meaning that the parable of those who worship idols and depend on them, as well as, hope for benefit and meditation of those idols, is that of the spider which builds itself a weak house by its spinning. This house does not protect the spider from the hot or cold weather, nor does it protect from the rain or in times of danger.</a:t>
            </a:r>
            <a:endParaRPr lang="en-US" dirty="0">
              <a:effectLst/>
              <a:latin typeface="Trebuchet MS"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2943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D37A7E-7D8F-454C-826F-54187164AD86}"/>
              </a:ext>
            </a:extLst>
          </p:cNvPr>
          <p:cNvSpPr/>
          <p:nvPr/>
        </p:nvSpPr>
        <p:spPr>
          <a:xfrm>
            <a:off x="290947" y="504830"/>
            <a:ext cx="9462654" cy="4847674"/>
          </a:xfrm>
          <a:prstGeom prst="rect">
            <a:avLst/>
          </a:prstGeom>
        </p:spPr>
        <p:txBody>
          <a:bodyPr wrap="square">
            <a:spAutoFit/>
          </a:bodyPr>
          <a:lstStyle/>
          <a:p>
            <a:pPr>
              <a:lnSpc>
                <a:spcPct val="107000"/>
              </a:lnSpc>
              <a:spcAft>
                <a:spcPts val="800"/>
              </a:spcAft>
            </a:pPr>
            <a:r>
              <a:rPr lang="en-US" dirty="0">
                <a:solidFill>
                  <a:schemeClr val="accent1"/>
                </a:solidFill>
                <a:latin typeface="Trebuchet MS" panose="020B0603020202020204" pitchFamily="34" charset="0"/>
                <a:ea typeface="Calibri" panose="020F0502020204030204" pitchFamily="34" charset="0"/>
                <a:cs typeface="Times New Roman" panose="02020603050405020304" pitchFamily="18" charset="0"/>
              </a:rPr>
              <a:t>In Tafsir Al-</a:t>
            </a:r>
            <a:r>
              <a:rPr lang="en-US" dirty="0" err="1">
                <a:solidFill>
                  <a:schemeClr val="accent1"/>
                </a:solidFill>
                <a:latin typeface="Trebuchet MS" panose="020B0603020202020204" pitchFamily="34" charset="0"/>
                <a:ea typeface="Calibri" panose="020F0502020204030204" pitchFamily="34" charset="0"/>
                <a:cs typeface="Times New Roman" panose="02020603050405020304" pitchFamily="18" charset="0"/>
              </a:rPr>
              <a:t>Jalalain</a:t>
            </a:r>
            <a:r>
              <a:rPr lang="en-US" dirty="0">
                <a:solidFill>
                  <a:schemeClr val="accent1"/>
                </a:solidFill>
                <a:latin typeface="Trebuchet MS" panose="020B0603020202020204" pitchFamily="34" charset="0"/>
                <a:ea typeface="Calibri" panose="020F0502020204030204" pitchFamily="34" charset="0"/>
                <a:cs typeface="Times New Roman" panose="02020603050405020304" pitchFamily="18" charset="0"/>
              </a:rPr>
              <a:t> “Al-</a:t>
            </a:r>
            <a:r>
              <a:rPr lang="en-US" dirty="0" err="1">
                <a:solidFill>
                  <a:schemeClr val="accent1"/>
                </a:solidFill>
                <a:latin typeface="Trebuchet MS" panose="020B0603020202020204" pitchFamily="34" charset="0"/>
                <a:ea typeface="Calibri" panose="020F0502020204030204" pitchFamily="34" charset="0"/>
                <a:cs typeface="Times New Roman" panose="02020603050405020304" pitchFamily="18" charset="0"/>
              </a:rPr>
              <a:t>Jalalain</a:t>
            </a:r>
            <a:r>
              <a:rPr lang="en-US" dirty="0">
                <a:solidFill>
                  <a:schemeClr val="accent1"/>
                </a:solidFill>
                <a:latin typeface="Trebuchet MS" panose="020B0603020202020204" pitchFamily="34" charset="0"/>
                <a:ea typeface="Calibri" panose="020F0502020204030204" pitchFamily="34" charset="0"/>
                <a:cs typeface="Times New Roman" panose="02020603050405020304" pitchFamily="18" charset="0"/>
              </a:rPr>
              <a:t> Interpretation</a:t>
            </a:r>
            <a:r>
              <a:rPr lang="en-US" dirty="0">
                <a:solidFill>
                  <a:srgbClr val="000000"/>
                </a:solidFill>
                <a:latin typeface="Trebuchet MS" panose="020B0603020202020204" pitchFamily="34" charset="0"/>
                <a:ea typeface="Calibri" panose="020F0502020204030204" pitchFamily="34" charset="0"/>
                <a:cs typeface="Times New Roman" panose="02020603050405020304" pitchFamily="18" charset="0"/>
              </a:rPr>
              <a:t>” (may Allah bless their souls), which was investigated and commented on by Sheikh Mohammed </a:t>
            </a:r>
            <a:r>
              <a:rPr lang="en-US" dirty="0" err="1">
                <a:solidFill>
                  <a:srgbClr val="000000"/>
                </a:solidFill>
                <a:latin typeface="Trebuchet MS" panose="020B0603020202020204" pitchFamily="34" charset="0"/>
                <a:ea typeface="Calibri" panose="020F0502020204030204" pitchFamily="34" charset="0"/>
                <a:cs typeface="Times New Roman" panose="02020603050405020304" pitchFamily="18" charset="0"/>
              </a:rPr>
              <a:t>Kan’an</a:t>
            </a:r>
            <a:r>
              <a:rPr lang="en-US" dirty="0">
                <a:solidFill>
                  <a:srgbClr val="000000"/>
                </a:solidFill>
                <a:latin typeface="Trebuchet MS" panose="020B0603020202020204" pitchFamily="34" charset="0"/>
                <a:ea typeface="Calibri" panose="020F0502020204030204" pitchFamily="34" charset="0"/>
                <a:cs typeface="Times New Roman" panose="02020603050405020304" pitchFamily="18" charset="0"/>
              </a:rPr>
              <a:t> (May Allah bestow good on him), the following was stated: (The parable of those who take protectors other than Allah): idols which they hope will benefit them (is that of the spider, who builds (to itself) a house) in order to lodge in it. (The flimsiest) the weakest (of houses is the spider’s house) that does not protect from heat nor cold. The same thing applies to idols which do no good to their worshippers. (If they but knew), they would not have worshipped those idols.</a:t>
            </a:r>
            <a:endParaRPr lang="en-US" dirty="0">
              <a:latin typeface="Trebuchet MS" panose="020B0603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Trebuchet MS" panose="020B0603020202020204" pitchFamily="34" charset="0"/>
                <a:ea typeface="Calibri" panose="020F0502020204030204" pitchFamily="34" charset="0"/>
                <a:cs typeface="Times New Roman" panose="02020603050405020304" pitchFamily="18" charset="0"/>
              </a:rPr>
              <a:t>The authors of Al-</a:t>
            </a:r>
            <a:r>
              <a:rPr lang="en-US" sz="2000" dirty="0" err="1">
                <a:solidFill>
                  <a:srgbClr val="000000"/>
                </a:solidFill>
                <a:latin typeface="Trebuchet MS" panose="020B0603020202020204" pitchFamily="34" charset="0"/>
                <a:ea typeface="Calibri" panose="020F0502020204030204" pitchFamily="34" charset="0"/>
                <a:cs typeface="Times New Roman" panose="02020603050405020304" pitchFamily="18" charset="0"/>
              </a:rPr>
              <a:t>Montakhab</a:t>
            </a:r>
            <a:r>
              <a:rPr lang="en-US" sz="2000" dirty="0">
                <a:solidFill>
                  <a:srgbClr val="000000"/>
                </a:solidFill>
                <a:latin typeface="Trebuchet MS" panose="020B0603020202020204" pitchFamily="34" charset="0"/>
                <a:ea typeface="Calibri" panose="020F0502020204030204" pitchFamily="34" charset="0"/>
                <a:cs typeface="Times New Roman" panose="02020603050405020304" pitchFamily="18" charset="0"/>
              </a:rPr>
              <a:t> fey Tafsir Al-Quran Al-Karim (may Allah bestow good on them) stated the following:  The talkers of vanities, who follow others than Allah, are similar, in their weakness, frailty, and dependence on others, to the spider which builds itself a house to protect itself. The spider’s house is the flimsiest of houses and farthest from being suitable for protection. If those talkers of vanities were people of knowledge and intelligence, they would not have done that.</a:t>
            </a:r>
            <a:endParaRPr lang="en-US" dirty="0">
              <a:latin typeface="Trebuchet MS"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8646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A1E6E0-4AA7-466B-99DD-D5873A990AA1}"/>
              </a:ext>
            </a:extLst>
          </p:cNvPr>
          <p:cNvSpPr/>
          <p:nvPr/>
        </p:nvSpPr>
        <p:spPr>
          <a:xfrm>
            <a:off x="1343891" y="118735"/>
            <a:ext cx="7800109" cy="6317755"/>
          </a:xfrm>
          <a:prstGeom prst="rect">
            <a:avLst/>
          </a:prstGeom>
        </p:spPr>
        <p:txBody>
          <a:bodyPr wrap="square">
            <a:spAutoFit/>
          </a:bodyPr>
          <a:lstStyle/>
          <a:p>
            <a:pPr>
              <a:lnSpc>
                <a:spcPct val="107000"/>
              </a:lnSpc>
              <a:spcAft>
                <a:spcPts val="800"/>
              </a:spcAft>
            </a:pPr>
            <a:r>
              <a:rPr lang="en-US" dirty="0">
                <a:solidFill>
                  <a:schemeClr val="accent1"/>
                </a:solidFill>
                <a:ea typeface="Calibri" panose="020F0502020204030204" pitchFamily="34" charset="0"/>
                <a:cs typeface="Times New Roman" panose="02020603050405020304" pitchFamily="18" charset="0"/>
              </a:rPr>
              <a:t>Here are a few thoughts that come to mind about this spider’s web</a:t>
            </a:r>
            <a:r>
              <a:rPr lang="en-US" dirty="0">
                <a:solidFill>
                  <a:srgbClr val="000000"/>
                </a:solidFill>
                <a:ea typeface="Calibri" panose="020F0502020204030204" pitchFamily="34" charset="0"/>
                <a:cs typeface="Times New Roman" panose="02020603050405020304" pitchFamily="18" charset="0"/>
              </a:rPr>
              <a:t>:</a:t>
            </a:r>
            <a:endParaRPr lang="en-US" sz="1600" dirty="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dirty="0">
                <a:solidFill>
                  <a:srgbClr val="000000"/>
                </a:solidFill>
                <a:ea typeface="Calibri" panose="020F0502020204030204" pitchFamily="34" charset="0"/>
                <a:cs typeface="Times New Roman" panose="02020603050405020304" pitchFamily="18" charset="0"/>
              </a:rPr>
              <a:t>It has a very flimsy, weak foundation. Though it hangs off sturdy supports such as walls, tree branches, or pillars, it is not strong in and of itself.</a:t>
            </a:r>
            <a:endParaRPr lang="en-US" sz="1600" dirty="0">
              <a:solidFill>
                <a:srgbClr val="000000"/>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dirty="0">
                <a:solidFill>
                  <a:srgbClr val="000000"/>
                </a:solidFill>
                <a:ea typeface="Calibri" panose="020F0502020204030204" pitchFamily="34" charset="0"/>
                <a:cs typeface="Times New Roman" panose="02020603050405020304" pitchFamily="18" charset="0"/>
              </a:rPr>
              <a:t>It is not clearly visible – a trait that increases the chances of snagging prey. Hence, it can get trampled upon, or rubbed against, by passing objects.</a:t>
            </a:r>
            <a:endParaRPr lang="en-US" sz="1600" dirty="0">
              <a:solidFill>
                <a:srgbClr val="000000"/>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dirty="0">
                <a:solidFill>
                  <a:srgbClr val="000000"/>
                </a:solidFill>
                <a:ea typeface="Calibri" panose="020F0502020204030204" pitchFamily="34" charset="0"/>
                <a:cs typeface="Times New Roman" panose="02020603050405020304" pitchFamily="18" charset="0"/>
              </a:rPr>
              <a:t>It is made of extremely fine, weak, interwoven threads; not strong, solid raw material.</a:t>
            </a:r>
            <a:endParaRPr lang="en-US" sz="1600" dirty="0">
              <a:solidFill>
                <a:srgbClr val="000000"/>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dirty="0">
                <a:solidFill>
                  <a:srgbClr val="000000"/>
                </a:solidFill>
                <a:ea typeface="Calibri" panose="020F0502020204030204" pitchFamily="34" charset="0"/>
                <a:cs typeface="Times New Roman" panose="02020603050405020304" pitchFamily="18" charset="0"/>
              </a:rPr>
              <a:t>It is two-dimensional in structure i.e. it is flat. It does not stand upon firm, hard ground. There are no roofs or walls offering security and cover from destructive climatic elements. Wind or rain can wash it away.</a:t>
            </a:r>
            <a:endParaRPr lang="en-US" sz="1600" dirty="0">
              <a:solidFill>
                <a:srgbClr val="000000"/>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dirty="0">
                <a:solidFill>
                  <a:srgbClr val="000000"/>
                </a:solidFill>
                <a:ea typeface="Calibri" panose="020F0502020204030204" pitchFamily="34" charset="0"/>
                <a:cs typeface="Times New Roman" panose="02020603050405020304" pitchFamily="18" charset="0"/>
              </a:rPr>
              <a:t>The spider spins its own web (i.e. it doesn’t use any other materials) e.g. birds use sprigs or grass to build nests; ants use earth to construct anthills. The spider’s web, however, is a product of materials/secretions from within its own body.</a:t>
            </a:r>
            <a:endParaRPr lang="en-US" sz="1600" dirty="0">
              <a:solidFill>
                <a:srgbClr val="000000"/>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dirty="0">
                <a:solidFill>
                  <a:srgbClr val="000000"/>
                </a:solidFill>
                <a:ea typeface="Calibri" panose="020F0502020204030204" pitchFamily="34" charset="0"/>
                <a:cs typeface="Times New Roman" panose="02020603050405020304" pitchFamily="18" charset="0"/>
              </a:rPr>
              <a:t>The spider sits in the middle of its web, somewhat in isolation. It waits for its prey to get stuck in it.</a:t>
            </a:r>
            <a:endParaRPr lang="en-US" sz="1600" dirty="0">
              <a:solidFill>
                <a:srgbClr val="00000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92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1BE5F8-0517-40DC-9A09-45346B1E783A}"/>
              </a:ext>
            </a:extLst>
          </p:cNvPr>
          <p:cNvSpPr/>
          <p:nvPr/>
        </p:nvSpPr>
        <p:spPr>
          <a:xfrm>
            <a:off x="360218" y="-6927"/>
            <a:ext cx="10127673" cy="6705297"/>
          </a:xfrm>
          <a:prstGeom prst="rect">
            <a:avLst/>
          </a:prstGeom>
        </p:spPr>
        <p:txBody>
          <a:bodyPr wrap="square">
            <a:spAutoFit/>
          </a:bodyPr>
          <a:lstStyle/>
          <a:p>
            <a:pPr>
              <a:lnSpc>
                <a:spcPct val="107000"/>
              </a:lnSpc>
              <a:spcAft>
                <a:spcPts val="800"/>
              </a:spcAft>
            </a:pPr>
            <a:r>
              <a:rPr lang="en-US" b="1" dirty="0">
                <a:solidFill>
                  <a:schemeClr val="accent1"/>
                </a:solidFill>
                <a:ea typeface="Times New Roman" panose="02020603050405020304" pitchFamily="18" charset="0"/>
                <a:cs typeface="Times New Roman" panose="02020603050405020304" pitchFamily="18" charset="0"/>
              </a:rPr>
              <a:t>The Spider from a Scientific Perspective</a:t>
            </a:r>
            <a:endParaRPr lang="en-US" dirty="0">
              <a:solidFill>
                <a:schemeClr val="accent1"/>
              </a:solidFill>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Times New Roman" panose="02020603050405020304" pitchFamily="18" charset="0"/>
                <a:cs typeface="Times New Roman" panose="02020603050405020304" pitchFamily="18" charset="0"/>
              </a:rPr>
              <a:t>The spider is an animal of phylum Arthropoda, classified in Class Arachnida, which combines Order Araneida along with other orders including scorpions and mites.</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Times New Roman" panose="02020603050405020304" pitchFamily="18" charset="0"/>
                <a:cs typeface="Times New Roman" panose="02020603050405020304" pitchFamily="18" charset="0"/>
              </a:rPr>
              <a:t>The spider’s body is divided into a prosoma where the head is connected to the breast and an undivided opisthosoma which includes the abdomen. The prosoma carries four pairs of legs, two pairs of feelers, and two chelicerae which resemble a pair of pincers or claws that contain the poison glands. The prosoma is separated from the opisthosoma by a thin waist.</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Times New Roman" panose="02020603050405020304" pitchFamily="18" charset="0"/>
                <a:cs typeface="Times New Roman" panose="02020603050405020304" pitchFamily="18" charset="0"/>
              </a:rPr>
              <a:t>The spider has simple eyes whose number might be eight or less. It is a predator of insects and has a thick skin covered with hair which is shed around 7 to 8 times until it reaches maturity. Zoologists today know more than thirty thousand types of spiders which vary in sizes (from less than a millimeter to ninety millimeters), shapes and colors. Most spiders live in the wild, mostly alone except at times of mating and egg hatching. The spiders’ environment extends from sea level to heights of five thousand meters. The spider has three pairs of prominent moving protrusions in the lower abdomen. These protrusions have tiny holes from which the fluid used to make the threads for its house comes out; therefore, they are known as the spinners. This fluid which comes out from a number of special glands to outside the spider’s body, through the rear spinners, dries as soon as it is subjected to air. When it dries, various threads are produced which differ in types, length, and strength according to the difference in the producing glands.</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Times New Roman" panose="02020603050405020304" pitchFamily="18" charset="0"/>
                <a:cs typeface="Times New Roman" panose="02020603050405020304" pitchFamily="18" charset="0"/>
              </a:rPr>
              <a:t>The spider might stay in its house, where it practices all life’s activities, or it might have a nest or a hideout other than the house, which is connected to the house by a thread known as the trap thread. The spider escapes to this hideout at times of danger.</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1719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4F18A9-61E6-45AE-8CE5-B75561ABA6B2}"/>
              </a:ext>
            </a:extLst>
          </p:cNvPr>
          <p:cNvSpPr/>
          <p:nvPr/>
        </p:nvSpPr>
        <p:spPr>
          <a:xfrm>
            <a:off x="692727" y="0"/>
            <a:ext cx="8659091" cy="6408934"/>
          </a:xfrm>
          <a:prstGeom prst="rect">
            <a:avLst/>
          </a:prstGeom>
        </p:spPr>
        <p:txBody>
          <a:bodyPr wrap="square">
            <a:spAutoFit/>
          </a:bodyPr>
          <a:lstStyle/>
          <a:p>
            <a:pP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The Scientific Indications of the Holy Script</a:t>
            </a:r>
            <a:endParaRPr lang="en-US" dirty="0">
              <a:solidFill>
                <a:schemeClr val="accent1"/>
              </a:solidFill>
              <a:ea typeface="Calibri" panose="020F0502020204030204" pitchFamily="34" charset="0"/>
              <a:cs typeface="Times New Roman" panose="02020603050405020304" pitchFamily="18" charset="0"/>
            </a:endParaRPr>
          </a:p>
          <a:p>
            <a:pPr>
              <a:lnSpc>
                <a:spcPct val="107000"/>
              </a:lnSpc>
              <a:spcAft>
                <a:spcPts val="800"/>
              </a:spcAft>
            </a:pPr>
            <a:r>
              <a:rPr lang="en-US" dirty="0">
                <a:solidFill>
                  <a:schemeClr val="accent1"/>
                </a:solidFill>
                <a:ea typeface="Calibri" panose="020F0502020204030204" pitchFamily="34" charset="0"/>
                <a:cs typeface="Times New Roman" panose="02020603050405020304" pitchFamily="18" charset="0"/>
              </a:rPr>
              <a:t>First: </a:t>
            </a:r>
            <a:r>
              <a:rPr lang="en-US" dirty="0">
                <a:solidFill>
                  <a:srgbClr val="000000"/>
                </a:solidFill>
                <a:ea typeface="Calibri" panose="020F0502020204030204" pitchFamily="34" charset="0"/>
                <a:cs typeface="Times New Roman" panose="02020603050405020304" pitchFamily="18" charset="0"/>
              </a:rPr>
              <a:t>Referring to the spider in the singular form:</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In Lissan Al-Arab, under the subject (ankab), it was mentioned that the (ankaboot “spider”) is an animal which weaves in the air, and on the mouth of the well, a flimsy thin web. It is a feminine word, and may have been mentioned in poetry. The spider’s house is called (al-</a:t>
            </a:r>
            <a:r>
              <a:rPr lang="en-US" dirty="0" err="1">
                <a:solidFill>
                  <a:srgbClr val="000000"/>
                </a:solidFill>
                <a:ea typeface="Calibri" panose="020F0502020204030204" pitchFamily="34" charset="0"/>
                <a:cs typeface="Times New Roman" panose="02020603050405020304" pitchFamily="18" charset="0"/>
              </a:rPr>
              <a:t>akdaba</a:t>
            </a:r>
            <a:r>
              <a:rPr lang="en-US" dirty="0">
                <a:solidFill>
                  <a:srgbClr val="000000"/>
                </a:solidFill>
                <a:ea typeface="Calibri" panose="020F0502020204030204" pitchFamily="34" charset="0"/>
                <a:cs typeface="Times New Roman" panose="02020603050405020304" pitchFamily="18" charset="0"/>
              </a:rPr>
              <a:t>). Al-</a:t>
            </a:r>
            <a:r>
              <a:rPr lang="en-US" dirty="0" err="1">
                <a:solidFill>
                  <a:srgbClr val="000000"/>
                </a:solidFill>
                <a:ea typeface="Calibri" panose="020F0502020204030204" pitchFamily="34" charset="0"/>
                <a:cs typeface="Times New Roman" panose="02020603050405020304" pitchFamily="18" charset="0"/>
              </a:rPr>
              <a:t>Feraa</a:t>
            </a:r>
            <a:r>
              <a:rPr lang="en-US" dirty="0">
                <a:solidFill>
                  <a:srgbClr val="000000"/>
                </a:solidFill>
                <a:ea typeface="Calibri" panose="020F0502020204030204" pitchFamily="34" charset="0"/>
                <a:cs typeface="Times New Roman" panose="02020603050405020304" pitchFamily="18" charset="0"/>
              </a:rPr>
              <a:t> said: the spider is feminine, and some Arabs may mention it. The plural form is (al-</a:t>
            </a:r>
            <a:r>
              <a:rPr lang="en-US" dirty="0" err="1">
                <a:solidFill>
                  <a:srgbClr val="000000"/>
                </a:solidFill>
                <a:ea typeface="Calibri" panose="020F0502020204030204" pitchFamily="34" charset="0"/>
                <a:cs typeface="Times New Roman" panose="02020603050405020304" pitchFamily="18" charset="0"/>
              </a:rPr>
              <a:t>ankabotat</a:t>
            </a:r>
            <a:r>
              <a:rPr lang="en-US" dirty="0">
                <a:solidFill>
                  <a:srgbClr val="000000"/>
                </a:solidFill>
                <a:ea typeface="Calibri" panose="020F0502020204030204" pitchFamily="34" charset="0"/>
                <a:cs typeface="Times New Roman" panose="02020603050405020304" pitchFamily="18" charset="0"/>
              </a:rPr>
              <a:t>), (al-</a:t>
            </a:r>
            <a:r>
              <a:rPr lang="en-US" dirty="0" err="1">
                <a:solidFill>
                  <a:srgbClr val="000000"/>
                </a:solidFill>
                <a:ea typeface="Calibri" panose="020F0502020204030204" pitchFamily="34" charset="0"/>
                <a:cs typeface="Times New Roman" panose="02020603050405020304" pitchFamily="18" charset="0"/>
              </a:rPr>
              <a:t>anakeb</a:t>
            </a:r>
            <a:r>
              <a:rPr lang="en-US" dirty="0">
                <a:solidFill>
                  <a:srgbClr val="000000"/>
                </a:solidFill>
                <a:ea typeface="Calibri" panose="020F0502020204030204" pitchFamily="34" charset="0"/>
                <a:cs typeface="Times New Roman" panose="02020603050405020304" pitchFamily="18" charset="0"/>
              </a:rPr>
              <a:t>), and (al-</a:t>
            </a:r>
            <a:r>
              <a:rPr lang="en-US" dirty="0" err="1">
                <a:solidFill>
                  <a:srgbClr val="000000"/>
                </a:solidFill>
                <a:ea typeface="Calibri" panose="020F0502020204030204" pitchFamily="34" charset="0"/>
                <a:cs typeface="Times New Roman" panose="02020603050405020304" pitchFamily="18" charset="0"/>
              </a:rPr>
              <a:t>anakeeb</a:t>
            </a:r>
            <a:r>
              <a:rPr lang="en-US" dirty="0">
                <a:solidFill>
                  <a:srgbClr val="000000"/>
                </a:solidFill>
                <a:ea typeface="Calibri" panose="020F0502020204030204" pitchFamily="34" charset="0"/>
                <a:cs typeface="Times New Roman" panose="02020603050405020304" pitchFamily="18" charset="0"/>
              </a:rPr>
              <a:t>). In Yemen’s language, it is (</a:t>
            </a:r>
            <a:r>
              <a:rPr lang="en-US" dirty="0" err="1">
                <a:solidFill>
                  <a:srgbClr val="000000"/>
                </a:solidFill>
                <a:ea typeface="Calibri" panose="020F0502020204030204" pitchFamily="34" charset="0"/>
                <a:cs typeface="Times New Roman" panose="02020603050405020304" pitchFamily="18" charset="0"/>
              </a:rPr>
              <a:t>aknabaah</a:t>
            </a:r>
            <a:r>
              <a:rPr lang="en-US" dirty="0">
                <a:solidFill>
                  <a:srgbClr val="000000"/>
                </a:solidFill>
                <a:ea typeface="Calibri" panose="020F0502020204030204" pitchFamily="34" charset="0"/>
                <a:cs typeface="Times New Roman" panose="02020603050405020304" pitchFamily="18" charset="0"/>
              </a:rPr>
              <a:t>), as well as, (</a:t>
            </a:r>
            <a:r>
              <a:rPr lang="en-US" dirty="0" err="1">
                <a:solidFill>
                  <a:srgbClr val="000000"/>
                </a:solidFill>
                <a:ea typeface="Calibri" panose="020F0502020204030204" pitchFamily="34" charset="0"/>
                <a:cs typeface="Times New Roman" panose="02020603050405020304" pitchFamily="18" charset="0"/>
              </a:rPr>
              <a:t>ankbaa</a:t>
            </a:r>
            <a:r>
              <a:rPr lang="en-US" dirty="0">
                <a:solidFill>
                  <a:srgbClr val="000000"/>
                </a:solidFill>
                <a:ea typeface="Calibri" panose="020F0502020204030204" pitchFamily="34" charset="0"/>
                <a:cs typeface="Times New Roman" panose="02020603050405020304" pitchFamily="18" charset="0"/>
              </a:rPr>
              <a:t>) and (</a:t>
            </a:r>
            <a:r>
              <a:rPr lang="en-US" dirty="0" err="1">
                <a:solidFill>
                  <a:srgbClr val="000000"/>
                </a:solidFill>
                <a:ea typeface="Calibri" panose="020F0502020204030204" pitchFamily="34" charset="0"/>
                <a:cs typeface="Times New Roman" panose="02020603050405020304" pitchFamily="18" charset="0"/>
              </a:rPr>
              <a:t>ankabowah</a:t>
            </a:r>
            <a:r>
              <a:rPr lang="en-US" dirty="0">
                <a:solidFill>
                  <a:srgbClr val="000000"/>
                </a:solidFill>
                <a:ea typeface="Calibri" panose="020F0502020204030204" pitchFamily="34" charset="0"/>
                <a:cs typeface="Times New Roman" panose="02020603050405020304" pitchFamily="18" charset="0"/>
              </a:rPr>
              <a:t>). </a:t>
            </a:r>
            <a:r>
              <a:rPr lang="en-US" dirty="0" err="1">
                <a:solidFill>
                  <a:srgbClr val="000000"/>
                </a:solidFill>
                <a:ea typeface="Calibri" panose="020F0502020204030204" pitchFamily="34" charset="0"/>
                <a:cs typeface="Times New Roman" panose="02020603050405020304" pitchFamily="18" charset="0"/>
              </a:rPr>
              <a:t>Sibawayh</a:t>
            </a:r>
            <a:r>
              <a:rPr lang="en-US" dirty="0">
                <a:solidFill>
                  <a:srgbClr val="000000"/>
                </a:solidFill>
                <a:ea typeface="Calibri" panose="020F0502020204030204" pitchFamily="34" charset="0"/>
                <a:cs typeface="Times New Roman" panose="02020603050405020304" pitchFamily="18" charset="0"/>
              </a:rPr>
              <a:t> mentioned (</a:t>
            </a:r>
            <a:r>
              <a:rPr lang="en-US" dirty="0" err="1">
                <a:solidFill>
                  <a:srgbClr val="000000"/>
                </a:solidFill>
                <a:ea typeface="Calibri" panose="020F0502020204030204" pitchFamily="34" charset="0"/>
                <a:cs typeface="Times New Roman" panose="02020603050405020304" pitchFamily="18" charset="0"/>
              </a:rPr>
              <a:t>ankabaa</a:t>
            </a:r>
            <a:r>
              <a:rPr lang="en-US" dirty="0">
                <a:solidFill>
                  <a:srgbClr val="000000"/>
                </a:solidFill>
                <a:ea typeface="Calibri" panose="020F0502020204030204" pitchFamily="34" charset="0"/>
                <a:cs typeface="Times New Roman" panose="02020603050405020304" pitchFamily="18" charset="0"/>
              </a:rPr>
              <a:t>) while giving evidence on the addition of </a:t>
            </a:r>
            <a:r>
              <a:rPr lang="en-US" dirty="0" err="1">
                <a:solidFill>
                  <a:srgbClr val="000000"/>
                </a:solidFill>
                <a:ea typeface="Calibri" panose="020F0502020204030204" pitchFamily="34" charset="0"/>
                <a:cs typeface="Times New Roman" panose="02020603050405020304" pitchFamily="18" charset="0"/>
              </a:rPr>
              <a:t>ta’a</a:t>
            </a:r>
            <a:r>
              <a:rPr lang="en-US" dirty="0">
                <a:solidFill>
                  <a:srgbClr val="000000"/>
                </a:solidFill>
                <a:ea typeface="Calibri" panose="020F0502020204030204" pitchFamily="34" charset="0"/>
                <a:cs typeface="Times New Roman" panose="02020603050405020304" pitchFamily="18" charset="0"/>
              </a:rPr>
              <a:t> in (ankaboot), so he does not know if it is singular or plural. Ibn Al-</a:t>
            </a:r>
            <a:r>
              <a:rPr lang="en-US" dirty="0" err="1">
                <a:solidFill>
                  <a:srgbClr val="000000"/>
                </a:solidFill>
                <a:ea typeface="Calibri" panose="020F0502020204030204" pitchFamily="34" charset="0"/>
                <a:cs typeface="Times New Roman" panose="02020603050405020304" pitchFamily="18" charset="0"/>
              </a:rPr>
              <a:t>A’rabey</a:t>
            </a:r>
            <a:r>
              <a:rPr lang="en-US" dirty="0">
                <a:solidFill>
                  <a:srgbClr val="000000"/>
                </a:solidFill>
                <a:ea typeface="Calibri" panose="020F0502020204030204" pitchFamily="34" charset="0"/>
                <a:cs typeface="Times New Roman" panose="02020603050405020304" pitchFamily="18" charset="0"/>
              </a:rPr>
              <a:t> said” (al-</a:t>
            </a:r>
            <a:r>
              <a:rPr lang="en-US" dirty="0" err="1">
                <a:solidFill>
                  <a:srgbClr val="000000"/>
                </a:solidFill>
                <a:ea typeface="Calibri" panose="020F0502020204030204" pitchFamily="34" charset="0"/>
                <a:cs typeface="Times New Roman" panose="02020603050405020304" pitchFamily="18" charset="0"/>
              </a:rPr>
              <a:t>ankab</a:t>
            </a:r>
            <a:r>
              <a:rPr lang="en-US" dirty="0">
                <a:solidFill>
                  <a:srgbClr val="000000"/>
                </a:solidFill>
                <a:ea typeface="Calibri" panose="020F0502020204030204" pitchFamily="34" charset="0"/>
                <a:cs typeface="Times New Roman" panose="02020603050405020304" pitchFamily="18" charset="0"/>
              </a:rPr>
              <a:t>) is for the masculine, and (al-</a:t>
            </a:r>
            <a:r>
              <a:rPr lang="en-US" dirty="0" err="1">
                <a:solidFill>
                  <a:srgbClr val="000000"/>
                </a:solidFill>
                <a:ea typeface="Calibri" panose="020F0502020204030204" pitchFamily="34" charset="0"/>
                <a:cs typeface="Times New Roman" panose="02020603050405020304" pitchFamily="18" charset="0"/>
              </a:rPr>
              <a:t>ankaba</a:t>
            </a:r>
            <a:r>
              <a:rPr lang="en-US" dirty="0">
                <a:solidFill>
                  <a:srgbClr val="000000"/>
                </a:solidFill>
                <a:ea typeface="Calibri" panose="020F0502020204030204" pitchFamily="34" charset="0"/>
                <a:cs typeface="Times New Roman" panose="02020603050405020304" pitchFamily="18" charset="0"/>
              </a:rPr>
              <a:t>) is for the feminine. It was said that (al-</a:t>
            </a:r>
            <a:r>
              <a:rPr lang="en-US" dirty="0" err="1">
                <a:solidFill>
                  <a:srgbClr val="000000"/>
                </a:solidFill>
                <a:ea typeface="Calibri" panose="020F0502020204030204" pitchFamily="34" charset="0"/>
                <a:cs typeface="Times New Roman" panose="02020603050405020304" pitchFamily="18" charset="0"/>
              </a:rPr>
              <a:t>ankab</a:t>
            </a:r>
            <a:r>
              <a:rPr lang="en-US" dirty="0">
                <a:solidFill>
                  <a:srgbClr val="000000"/>
                </a:solidFill>
                <a:ea typeface="Calibri" panose="020F0502020204030204" pitchFamily="34" charset="0"/>
                <a:cs typeface="Times New Roman" panose="02020603050405020304" pitchFamily="18" charset="0"/>
              </a:rPr>
              <a:t>) is the spider’s classification. Al-</a:t>
            </a:r>
            <a:r>
              <a:rPr lang="en-US" dirty="0" err="1">
                <a:solidFill>
                  <a:srgbClr val="000000"/>
                </a:solidFill>
                <a:ea typeface="Calibri" panose="020F0502020204030204" pitchFamily="34" charset="0"/>
                <a:cs typeface="Times New Roman" panose="02020603050405020304" pitchFamily="18" charset="0"/>
              </a:rPr>
              <a:t>ankaboot</a:t>
            </a:r>
            <a:r>
              <a:rPr lang="en-US" dirty="0">
                <a:solidFill>
                  <a:srgbClr val="000000"/>
                </a:solidFill>
                <a:ea typeface="Calibri" panose="020F0502020204030204" pitchFamily="34" charset="0"/>
                <a:cs typeface="Times New Roman" panose="02020603050405020304" pitchFamily="18" charset="0"/>
              </a:rPr>
              <a:t> maybe masculine or feminine. Al-</a:t>
            </a:r>
            <a:r>
              <a:rPr lang="en-US" dirty="0" err="1">
                <a:solidFill>
                  <a:srgbClr val="000000"/>
                </a:solidFill>
                <a:ea typeface="Calibri" panose="020F0502020204030204" pitchFamily="34" charset="0"/>
                <a:cs typeface="Times New Roman" panose="02020603050405020304" pitchFamily="18" charset="0"/>
              </a:rPr>
              <a:t>Moubarid</a:t>
            </a:r>
            <a:r>
              <a:rPr lang="en-US" dirty="0">
                <a:solidFill>
                  <a:srgbClr val="000000"/>
                </a:solidFill>
                <a:ea typeface="Calibri" panose="020F0502020204030204" pitchFamily="34" charset="0"/>
                <a:cs typeface="Times New Roman" panose="02020603050405020304" pitchFamily="18" charset="0"/>
              </a:rPr>
              <a:t> said: al-</a:t>
            </a:r>
            <a:r>
              <a:rPr lang="en-US" dirty="0" err="1">
                <a:solidFill>
                  <a:srgbClr val="000000"/>
                </a:solidFill>
                <a:ea typeface="Calibri" panose="020F0502020204030204" pitchFamily="34" charset="0"/>
                <a:cs typeface="Times New Roman" panose="02020603050405020304" pitchFamily="18" charset="0"/>
              </a:rPr>
              <a:t>ankaboot</a:t>
            </a:r>
            <a:r>
              <a:rPr lang="en-US" dirty="0">
                <a:solidFill>
                  <a:srgbClr val="000000"/>
                </a:solidFill>
                <a:ea typeface="Calibri" panose="020F0502020204030204" pitchFamily="34" charset="0"/>
                <a:cs typeface="Times New Roman" panose="02020603050405020304" pitchFamily="18" charset="0"/>
              </a:rPr>
              <a:t> is feminine and can be used for the masculine.</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Most likely, the term (al-</a:t>
            </a:r>
            <a:r>
              <a:rPr lang="en-US" dirty="0" err="1">
                <a:solidFill>
                  <a:srgbClr val="000000"/>
                </a:solidFill>
                <a:ea typeface="Calibri" panose="020F0502020204030204" pitchFamily="34" charset="0"/>
                <a:cs typeface="Times New Roman" panose="02020603050405020304" pitchFamily="18" charset="0"/>
              </a:rPr>
              <a:t>ankaboot</a:t>
            </a:r>
            <a:r>
              <a:rPr lang="en-US" dirty="0">
                <a:solidFill>
                  <a:srgbClr val="000000"/>
                </a:solidFill>
                <a:ea typeface="Calibri" panose="020F0502020204030204" pitchFamily="34" charset="0"/>
                <a:cs typeface="Times New Roman" panose="02020603050405020304" pitchFamily="18" charset="0"/>
              </a:rPr>
              <a:t>) is for the feminine singular, the plural of which is (al-</a:t>
            </a:r>
            <a:r>
              <a:rPr lang="en-US" dirty="0" err="1">
                <a:solidFill>
                  <a:srgbClr val="000000"/>
                </a:solidFill>
                <a:ea typeface="Calibri" panose="020F0502020204030204" pitchFamily="34" charset="0"/>
                <a:cs typeface="Times New Roman" panose="02020603050405020304" pitchFamily="18" charset="0"/>
              </a:rPr>
              <a:t>anakeb</a:t>
            </a:r>
            <a:r>
              <a:rPr lang="en-US" dirty="0">
                <a:solidFill>
                  <a:srgbClr val="000000"/>
                </a:solidFill>
                <a:ea typeface="Calibri" panose="020F0502020204030204" pitchFamily="34" charset="0"/>
                <a:cs typeface="Times New Roman" panose="02020603050405020304" pitchFamily="18" charset="0"/>
              </a:rPr>
              <a:t>).</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Naming the noble surah with the singular form (Al Ankaboot “The Spider”) indicates the solitary life of this animal, except at times of mating and egg hatching. This can be compared to the two surahs Al </a:t>
            </a:r>
            <a:r>
              <a:rPr lang="en-US" dirty="0" err="1">
                <a:solidFill>
                  <a:srgbClr val="000000"/>
                </a:solidFill>
                <a:ea typeface="Calibri" panose="020F0502020204030204" pitchFamily="34" charset="0"/>
                <a:cs typeface="Times New Roman" panose="02020603050405020304" pitchFamily="18" charset="0"/>
              </a:rPr>
              <a:t>Nahl</a:t>
            </a:r>
            <a:r>
              <a:rPr lang="en-US" dirty="0">
                <a:solidFill>
                  <a:srgbClr val="000000"/>
                </a:solidFill>
                <a:ea typeface="Calibri" panose="020F0502020204030204" pitchFamily="34" charset="0"/>
                <a:cs typeface="Times New Roman" panose="02020603050405020304" pitchFamily="18" charset="0"/>
              </a:rPr>
              <a:t> (The Bees) and Al </a:t>
            </a:r>
            <a:r>
              <a:rPr lang="en-US" dirty="0" err="1">
                <a:solidFill>
                  <a:srgbClr val="000000"/>
                </a:solidFill>
                <a:ea typeface="Calibri" panose="020F0502020204030204" pitchFamily="34" charset="0"/>
                <a:cs typeface="Times New Roman" panose="02020603050405020304" pitchFamily="18" charset="0"/>
              </a:rPr>
              <a:t>Naml</a:t>
            </a:r>
            <a:r>
              <a:rPr lang="en-US" dirty="0">
                <a:solidFill>
                  <a:srgbClr val="000000"/>
                </a:solidFill>
                <a:ea typeface="Calibri" panose="020F0502020204030204" pitchFamily="34" charset="0"/>
                <a:cs typeface="Times New Roman" panose="02020603050405020304" pitchFamily="18" charset="0"/>
              </a:rPr>
              <a:t> (The Ants), where the names are plural since these insects live in groups.</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3377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0C6550-8AC3-4D58-A83F-D100149D4EB6}"/>
              </a:ext>
            </a:extLst>
          </p:cNvPr>
          <p:cNvSpPr/>
          <p:nvPr/>
        </p:nvSpPr>
        <p:spPr>
          <a:xfrm>
            <a:off x="858982" y="887219"/>
            <a:ext cx="8035636" cy="3137526"/>
          </a:xfrm>
          <a:prstGeom prst="rect">
            <a:avLst/>
          </a:prstGeom>
        </p:spPr>
        <p:txBody>
          <a:bodyPr wrap="square">
            <a:spAutoFit/>
          </a:bodyPr>
          <a:lstStyle/>
          <a:p>
            <a:pP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Second:</a:t>
            </a:r>
            <a:r>
              <a:rPr lang="en-US" dirty="0">
                <a:solidFill>
                  <a:schemeClr val="accent1"/>
                </a:solidFill>
                <a:ea typeface="Calibri" panose="020F0502020204030204" pitchFamily="34" charset="0"/>
                <a:cs typeface="Times New Roman" panose="02020603050405020304" pitchFamily="18" charset="0"/>
              </a:rPr>
              <a:t> </a:t>
            </a:r>
            <a:r>
              <a:rPr lang="en-US" dirty="0">
                <a:solidFill>
                  <a:srgbClr val="000000"/>
                </a:solidFill>
                <a:ea typeface="Calibri" panose="020F0502020204030204" pitchFamily="34" charset="0"/>
                <a:cs typeface="Times New Roman" panose="02020603050405020304" pitchFamily="18" charset="0"/>
              </a:rPr>
              <a:t>In Allah (SWT)’s saying: “(Builds to itself a house)”.</a:t>
            </a:r>
            <a:endParaRPr lang="en-US" sz="1600"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In this noble Quranic verse, there is a clear indication that the female spider is the one mainly undertaking the building of the house. Consequently, building the spider’s house is a mission shouldered by the female spiders. It is the female which has in its body the glands for secretion of the silk material from which the spider’s house is woven. Sometimes, the male spider might take part in helping with the building, repairing or expanding. However, the process of building is mainly feminine. It is here where we find the scientific miracle in Allah’s (the Almighty) saying: builds to itself a house.</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070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EBD30A-ACA8-4342-A9FF-5BA6A69D7A0F}"/>
              </a:ext>
            </a:extLst>
          </p:cNvPr>
          <p:cNvSpPr/>
          <p:nvPr/>
        </p:nvSpPr>
        <p:spPr>
          <a:xfrm>
            <a:off x="706583" y="0"/>
            <a:ext cx="9019308" cy="6602705"/>
          </a:xfrm>
          <a:prstGeom prst="rect">
            <a:avLst/>
          </a:prstGeom>
        </p:spPr>
        <p:txBody>
          <a:bodyPr wrap="square">
            <a:spAutoFit/>
          </a:bodyPr>
          <a:lstStyle/>
          <a:p>
            <a:pP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Third:</a:t>
            </a:r>
            <a:r>
              <a:rPr lang="en-US" dirty="0">
                <a:solidFill>
                  <a:schemeClr val="accent1"/>
                </a:solidFill>
                <a:ea typeface="Calibri" panose="020F0502020204030204" pitchFamily="34" charset="0"/>
                <a:cs typeface="Times New Roman" panose="02020603050405020304" pitchFamily="18" charset="0"/>
              </a:rPr>
              <a:t> </a:t>
            </a:r>
            <a:r>
              <a:rPr lang="en-US" dirty="0">
                <a:solidFill>
                  <a:srgbClr val="000000"/>
                </a:solidFill>
                <a:ea typeface="Calibri" panose="020F0502020204030204" pitchFamily="34" charset="0"/>
                <a:cs typeface="Times New Roman" panose="02020603050405020304" pitchFamily="18" charset="0"/>
              </a:rPr>
              <a:t>In the Almighty’s saying: “(the flimsiest of houses is the spider’s house)”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This miraculous Quranic script indicates a number of important facts, some of which are:</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(1)</a:t>
            </a:r>
            <a:r>
              <a:rPr lang="en-US" dirty="0">
                <a:solidFill>
                  <a:srgbClr val="000000"/>
                </a:solidFill>
                <a:ea typeface="Calibri" panose="020F0502020204030204" pitchFamily="34" charset="0"/>
                <a:cs typeface="Times New Roman" panose="02020603050405020304" pitchFamily="18" charset="0"/>
              </a:rPr>
              <a:t> Physical weakness: The spider’s house, from the physical point of view, is the weakest house of all, because it is made out of a number of very delicate silk threads. These threads are interwoven, leaving large separating spaces at most times. Therefore, they do not protect from the heat of the sun, or the extreme cold. These threads do not form adequate shade, nor protect from the rain, storming winds, or the dangers of attackers. This is despite the miraculous building of this house.</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(2)</a:t>
            </a:r>
            <a:r>
              <a:rPr lang="en-US" dirty="0">
                <a:solidFill>
                  <a:srgbClr val="000000"/>
                </a:solidFill>
                <a:ea typeface="Calibri" panose="020F0502020204030204" pitchFamily="34" charset="0"/>
                <a:cs typeface="Times New Roman" panose="02020603050405020304" pitchFamily="18" charset="0"/>
              </a:rPr>
              <a:t> The weakness is in the spider’s house and not the threads; for the Almighty says “(the flimsiest of houses)”. This is a clear indication that the weakness and frailty are within the spider’s house and not the spider’s threads. This is a very precise indication. The threads of the spider’s house are made of very delicate silk. The thickness of one thread is usually one million of the squared inch, or one part of four thousand parts of the thickness of the ordinary human hair. Despite its delicacy, it is the strongest biological substance known to mankind so far. The silk threads which make up the spider’s web are considered stronger than steel, and their strength is surpassed only by the melted quartz. The thin thread stretches to five times its length before it is cut. Therefore, the scientists call it “biological steel” or “bio-steel”. It is more than five times stronger than the metal steel of the same thickness.</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6301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FDC528-75EC-4D35-95A6-9A558EC449F7}"/>
              </a:ext>
            </a:extLst>
          </p:cNvPr>
          <p:cNvSpPr/>
          <p:nvPr/>
        </p:nvSpPr>
        <p:spPr>
          <a:xfrm>
            <a:off x="221673" y="82058"/>
            <a:ext cx="10099964" cy="6693884"/>
          </a:xfrm>
          <a:prstGeom prst="rect">
            <a:avLst/>
          </a:prstGeom>
        </p:spPr>
        <p:txBody>
          <a:bodyPr wrap="square">
            <a:spAutoFit/>
          </a:bodyPr>
          <a:lstStyle/>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(3)</a:t>
            </a:r>
            <a:r>
              <a:rPr lang="en-US" dirty="0">
                <a:solidFill>
                  <a:srgbClr val="000000"/>
                </a:solidFill>
                <a:ea typeface="Calibri" panose="020F0502020204030204" pitchFamily="34" charset="0"/>
                <a:cs typeface="Times New Roman" panose="02020603050405020304" pitchFamily="18" charset="0"/>
              </a:rPr>
              <a:t> Spiritual weakness: The spider’s house, spiritually speaking, is the flimsiest of all houses, because it is deprived of all love and kindness, which are the pillars of any happy home. The female, in some types of spiders, kills the male as soon as the fertilization takes place. Being larger in size and more violent, the female kills the male and eats its body. In some cases, the female eats its youngsters mercilessly. In some types, the female dies after fertilizing its eggs, which are usually fostered in a silk bag. When the eggs hatch, spider lings come out to find themselves in a very crowded place inside the eggs bag. The siblings then start to fight for food, space or both. The brother kills its brother and sister, and the sister kills its sister and brother, until the fight ends with a few spider lings remaining. These spider lings shed their skin and tear the eggs bag to come out one after the other with unhappy memories. They all then spread in the surrounding environment. Each female starts to build its house. On the road to achieve this goal, some of the spider lings die, whereas those who survive repeat the same tragedy. This makes the spider’s house the most violent and ruthless house, lacking all forms of kinship. Hence, Allah the Almighty sets it as a parable in its weakness and frailty because it lacks the simplest form of kindness between the husband and wife, the mother and her children, the brother and his siblings, and the sister and her siblings.</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(4)</a:t>
            </a:r>
            <a:r>
              <a:rPr lang="en-US" dirty="0">
                <a:solidFill>
                  <a:srgbClr val="000000"/>
                </a:solidFill>
                <a:ea typeface="Calibri" panose="020F0502020204030204" pitchFamily="34" charset="0"/>
                <a:cs typeface="Times New Roman" panose="02020603050405020304" pitchFamily="18" charset="0"/>
              </a:rPr>
              <a:t> In the Almighty’s saying: “(If they but knew)”.</a:t>
            </a:r>
            <a:br>
              <a:rPr lang="en-US" dirty="0">
                <a:solidFill>
                  <a:srgbClr val="000000"/>
                </a:solidFill>
                <a:ea typeface="Calibri" panose="020F0502020204030204" pitchFamily="34" charset="0"/>
                <a:cs typeface="Times New Roman" panose="02020603050405020304" pitchFamily="18" charset="0"/>
              </a:rPr>
            </a:br>
            <a:r>
              <a:rPr lang="en-US" dirty="0">
                <a:solidFill>
                  <a:srgbClr val="000000"/>
                </a:solidFill>
                <a:ea typeface="Calibri" panose="020F0502020204030204" pitchFamily="34" charset="0"/>
                <a:cs typeface="Times New Roman" panose="02020603050405020304" pitchFamily="18" charset="0"/>
              </a:rPr>
              <a:t>These facts were unknown to any human at the time of revelation, and for long centuries thereafter. They have been discovered after extensive studies of the behavior of the spider by hundreds of scientists, for tens of years, until they were realized in the last decades of the twentieth century. That is why our God (Exalted be He) ended the noble verse with His saying “if they but knew”.</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053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3A7E4E-F8C1-482A-9A46-AC108F752FB9}"/>
              </a:ext>
            </a:extLst>
          </p:cNvPr>
          <p:cNvSpPr/>
          <p:nvPr/>
        </p:nvSpPr>
        <p:spPr>
          <a:xfrm>
            <a:off x="387928" y="173237"/>
            <a:ext cx="9712036" cy="6511526"/>
          </a:xfrm>
          <a:prstGeom prst="rect">
            <a:avLst/>
          </a:prstGeom>
        </p:spPr>
        <p:txBody>
          <a:bodyPr wrap="square">
            <a:spAutoFit/>
          </a:bodyPr>
          <a:lstStyle/>
          <a:p>
            <a:pP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Some Hidden Quranic Signs:</a:t>
            </a:r>
            <a:endParaRPr lang="en-US" dirty="0">
              <a:solidFill>
                <a:schemeClr val="accent1"/>
              </a:solidFill>
              <a:ea typeface="Calibri" panose="020F0502020204030204" pitchFamily="34" charset="0"/>
              <a:cs typeface="Times New Roman" panose="02020603050405020304" pitchFamily="18" charset="0"/>
            </a:endParaRPr>
          </a:p>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(1)</a:t>
            </a:r>
            <a:r>
              <a:rPr lang="en-US" dirty="0">
                <a:solidFill>
                  <a:srgbClr val="000000"/>
                </a:solidFill>
                <a:ea typeface="Calibri" panose="020F0502020204030204" pitchFamily="34" charset="0"/>
                <a:cs typeface="Times New Roman" panose="02020603050405020304" pitchFamily="18" charset="0"/>
              </a:rPr>
              <a:t> The house of the spider is not merely its dwelling place. Being the sticky net it is, it constitutes a trap for flying insects such as flies and others. These insects are a prey on which the spider feeds. Similarly, those idolaters who revere gods besides Allah, and call people to those revered gods, are in fact calling them to an artful trap which leads them to their death and destruction in this life and the hereafter. Allah, the Almighty, said:</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a:t>
            </a:r>
            <a:r>
              <a:rPr lang="en-US" dirty="0">
                <a:solidFill>
                  <a:srgbClr val="000000"/>
                </a:solidFill>
                <a:ea typeface="Calibri" panose="020F0502020204030204" pitchFamily="34" charset="0"/>
                <a:cs typeface="Times New Roman" panose="02020603050405020304" pitchFamily="18" charset="0"/>
              </a:rPr>
              <a:t>Allah forgives not that partners should be set up with Him; but He forgives anything else, to whom He pleases; to set up partners with Allah is to devise a sin Most heinous indeed.” </a:t>
            </a:r>
            <a:r>
              <a:rPr lang="en-US" dirty="0">
                <a:solidFill>
                  <a:schemeClr val="accent1"/>
                </a:solidFill>
                <a:ea typeface="Calibri" panose="020F0502020204030204" pitchFamily="34" charset="0"/>
                <a:cs typeface="Times New Roman" panose="02020603050405020304" pitchFamily="18" charset="0"/>
              </a:rPr>
              <a:t>(Surah Al Nisa’ 4:48)</a:t>
            </a:r>
          </a:p>
          <a:p>
            <a:pPr>
              <a:lnSpc>
                <a:spcPct val="107000"/>
              </a:lnSpc>
              <a:spcAft>
                <a:spcPts val="800"/>
              </a:spcAft>
            </a:pPr>
            <a:r>
              <a:rPr lang="en-US" b="1" dirty="0">
                <a:solidFill>
                  <a:srgbClr val="000000"/>
                </a:solidFill>
                <a:ea typeface="Calibri" panose="020F0502020204030204" pitchFamily="34" charset="0"/>
                <a:cs typeface="Times New Roman" panose="02020603050405020304" pitchFamily="18" charset="0"/>
              </a:rPr>
              <a:t>(2)</a:t>
            </a:r>
            <a:r>
              <a:rPr lang="en-US" dirty="0">
                <a:solidFill>
                  <a:srgbClr val="000000"/>
                </a:solidFill>
                <a:ea typeface="Calibri" panose="020F0502020204030204" pitchFamily="34" charset="0"/>
                <a:cs typeface="Times New Roman" panose="02020603050405020304" pitchFamily="18" charset="0"/>
              </a:rPr>
              <a:t> Warning against those with corrupt invocations who revere others besides Allah, whether money or whim. This warning is issued through indicating their hidden strings with which they hunt their victims. These strings can be money, sex, power, or any other hidden string which destroys the victim once it is trapped.</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Allah says in the Holy Quran:</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“Blessed is He who sent down the criterion to His servant, that it may be an admonition to all creatures; - He to whom belongs the dominion of the heavens and the earth: no son has He begotten, nor has He a partner in His dominion: it is He who created all things, and ordered them in due proportions. Yet have they taken, besides him, gods that can create nothing but are themselves created; that have no control of hurt or good to themselves; nor can they control death nor life nor resurrection.” </a:t>
            </a:r>
            <a:r>
              <a:rPr lang="en-US" dirty="0">
                <a:solidFill>
                  <a:schemeClr val="accent1"/>
                </a:solidFill>
                <a:ea typeface="Calibri" panose="020F0502020204030204" pitchFamily="34" charset="0"/>
                <a:cs typeface="Times New Roman" panose="02020603050405020304" pitchFamily="18" charset="0"/>
              </a:rPr>
              <a:t>(Surah Al Furqan 25:1-3)</a:t>
            </a:r>
            <a:endParaRPr lang="en-US" dirty="0">
              <a:solidFill>
                <a:schemeClr val="accent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976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07B32A-C20F-473F-A874-453C93098074}"/>
              </a:ext>
            </a:extLst>
          </p:cNvPr>
          <p:cNvSpPr/>
          <p:nvPr/>
        </p:nvSpPr>
        <p:spPr>
          <a:xfrm>
            <a:off x="124691" y="-27709"/>
            <a:ext cx="11568545" cy="6802696"/>
          </a:xfrm>
          <a:prstGeom prst="rect">
            <a:avLst/>
          </a:prstGeom>
        </p:spPr>
        <p:txBody>
          <a:bodyPr wrap="square">
            <a:spAutoFit/>
          </a:bodyPr>
          <a:lstStyle/>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“Say: “Have ye seen (these) ‘Partners’ of yours whom ye call upon besides Allah? Show Me what it is they have created in the (wide) earth. Or have they a share in the heavens? Or have We given them a Book from which they (can derive) clear (evidence)? - Nay, the wrong-doers promise each other nothing but delusions.” </a:t>
            </a:r>
            <a:r>
              <a:rPr lang="en-US" dirty="0">
                <a:ea typeface="Calibri" panose="020F0502020204030204" pitchFamily="34" charset="0"/>
                <a:cs typeface="Times New Roman" panose="02020603050405020304" pitchFamily="18" charset="0"/>
              </a:rPr>
              <a:t>(Surah Fatir 35:40)</a:t>
            </a: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Consequently, the Quranic description of the spider’s house as being the flimsiest of all houses; this description which was revealed to an illiterate Prophet (PBUH) in a nation with a majority of illiterates, more than fourteen hundred years ago, is considered a scientific achievement which no sensible person would imagine a source for other than Allah the Creator.</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Allah is the one who revealed the noble Quran with His knowledge to the final Prophet and Messenger, Muhammad (PBUH). It is Allah who protected the Quran in the same language in which it was revealed (the Arabic language) for fourteen or more centuries. Allah will continue to protect the Quran until He inherits earth and those who live on it. The Quran will remain as evidence on all people till the Day of Judgment. The truth within Quran will stand witness to the holy Quran being the words of Allah, the Creator. It will also stand witness to the Prophethood and message bestowed on the Final Prophet and Messenger to whom the Quran was revealed (PBUH). The Prophet has delivered the message, fulfilled the trust, advised the nation, and struggled in the cause of Allah until his final days. We ask you Allah, the Almighty, to reward him, our Prophet (PBUH), with the best of the rewards given to a prophet for his works with his ummah, and the best of rewards given to a messenger for the fine fulfillment of his mission. We pray to Allah to bestow on our Prophet the right of intercession and superiority and send him (on the Day of Judgment) to the highest standing (in Paradise) which He promised him, for Allah does not break His promises. We end our supplication by praising Allah, and praying to Him to bestow peace and blessing on our Prophet Muhammad, his family, companions and whoever follows his way till the Day of Judgment. Ameen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8789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AC0548-8D25-4431-88B2-95A071792BA1}"/>
              </a:ext>
            </a:extLst>
          </p:cNvPr>
          <p:cNvSpPr/>
          <p:nvPr/>
        </p:nvSpPr>
        <p:spPr>
          <a:xfrm>
            <a:off x="249382" y="0"/>
            <a:ext cx="10113817" cy="6248121"/>
          </a:xfrm>
          <a:prstGeom prst="rect">
            <a:avLst/>
          </a:prstGeom>
        </p:spPr>
        <p:txBody>
          <a:bodyPr wrap="square">
            <a:spAutoFit/>
          </a:bodyPr>
          <a:lstStyle/>
          <a:p>
            <a:pPr>
              <a:lnSpc>
                <a:spcPct val="107000"/>
              </a:lnSpc>
              <a:spcAft>
                <a:spcPts val="800"/>
              </a:spcAft>
            </a:pPr>
            <a:r>
              <a:rPr lang="en-US" sz="2000" b="1" dirty="0">
                <a:solidFill>
                  <a:schemeClr val="accent1"/>
                </a:solidFill>
                <a:ea typeface="Calibri" panose="020F0502020204030204" pitchFamily="34" charset="0"/>
                <a:cs typeface="Times New Roman" panose="02020603050405020304" pitchFamily="18" charset="0"/>
              </a:rPr>
              <a:t>Lessons We Can Learn from the Parable of the Spider.</a:t>
            </a: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One great comparison is mentioned in </a:t>
            </a:r>
            <a:r>
              <a:rPr lang="en-US" u="sng" dirty="0">
                <a:solidFill>
                  <a:srgbClr val="0563C1"/>
                </a:solidFill>
                <a:ea typeface="Calibri" panose="020F0502020204030204" pitchFamily="34" charset="0"/>
                <a:cs typeface="Times New Roman" panose="02020603050405020304" pitchFamily="18" charset="0"/>
                <a:hlinkClick r:id="rId2"/>
              </a:rPr>
              <a:t>Surah 29, Al Ankabut - The Spider</a:t>
            </a:r>
            <a:r>
              <a:rPr lang="en-US" dirty="0">
                <a:ea typeface="Calibri" panose="020F0502020204030204" pitchFamily="34" charset="0"/>
                <a:cs typeface="Times New Roman" panose="02020603050405020304" pitchFamily="18" charset="0"/>
              </a:rPr>
              <a:t>. </a:t>
            </a:r>
            <a:r>
              <a:rPr lang="en-US" dirty="0">
                <a:solidFill>
                  <a:srgbClr val="000000"/>
                </a:solidFill>
                <a:ea typeface="Calibri" panose="020F0502020204030204" pitchFamily="34" charset="0"/>
                <a:cs typeface="Times New Roman" panose="02020603050405020304" pitchFamily="18" charset="0"/>
              </a:rPr>
              <a:t>To get an in-depth view, the chapter also narrates the stories of </a:t>
            </a:r>
            <a:r>
              <a:rPr lang="en-US" dirty="0">
                <a:solidFill>
                  <a:schemeClr val="accent5"/>
                </a:solidFill>
                <a:ea typeface="Calibri" panose="020F0502020204030204" pitchFamily="34" charset="0"/>
                <a:cs typeface="Times New Roman" panose="02020603050405020304" pitchFamily="18" charset="0"/>
              </a:rPr>
              <a:t>Qarun, Firaun and Haman </a:t>
            </a:r>
            <a:r>
              <a:rPr lang="en-US" dirty="0">
                <a:solidFill>
                  <a:srgbClr val="000000"/>
                </a:solidFill>
                <a:ea typeface="Calibri" panose="020F0502020204030204" pitchFamily="34" charset="0"/>
                <a:cs typeface="Times New Roman" panose="02020603050405020304" pitchFamily="18" charset="0"/>
              </a:rPr>
              <a:t>from the period of Musa's Prophet hood. These were all tyrant people who oppressed the Children of Israel and committed great sins.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The Story of Qarun is fully mentioned in </a:t>
            </a:r>
            <a:r>
              <a:rPr lang="en-US" b="1" u="sng" dirty="0">
                <a:solidFill>
                  <a:srgbClr val="000000"/>
                </a:solidFill>
                <a:ea typeface="Calibri" panose="020F0502020204030204" pitchFamily="34" charset="0"/>
                <a:cs typeface="Times New Roman" panose="02020603050405020304" pitchFamily="18" charset="0"/>
                <a:hlinkClick r:id="rId3"/>
              </a:rPr>
              <a:t>Surah 28, Al Qasas - The Narration</a:t>
            </a:r>
            <a:r>
              <a:rPr lang="en-US" b="1" dirty="0">
                <a:solidFill>
                  <a:srgbClr val="000000"/>
                </a:solidFill>
                <a:ea typeface="Calibri" panose="020F0502020204030204" pitchFamily="34" charset="0"/>
                <a:cs typeface="Times New Roman" panose="02020603050405020304" pitchFamily="18" charset="0"/>
              </a:rPr>
              <a:t>:</a:t>
            </a:r>
            <a:br>
              <a:rPr lang="en-US" b="1" dirty="0">
                <a:solidFill>
                  <a:srgbClr val="000000"/>
                </a:solidFill>
                <a:ea typeface="Calibri" panose="020F0502020204030204" pitchFamily="34" charset="0"/>
                <a:cs typeface="Times New Roman" panose="02020603050405020304" pitchFamily="18" charset="0"/>
              </a:rPr>
            </a:br>
            <a:r>
              <a:rPr lang="en-US" b="1" dirty="0">
                <a:solidFill>
                  <a:srgbClr val="000000"/>
                </a:solidFill>
                <a:ea typeface="Calibri" panose="020F0502020204030204" pitchFamily="34" charset="0"/>
                <a:cs typeface="Malgun Gothic" panose="020B0503020000020004" pitchFamily="34" charset="-127"/>
              </a:rPr>
              <a:t>　</a:t>
            </a:r>
            <a:br>
              <a:rPr lang="en-US" dirty="0">
                <a:solidFill>
                  <a:srgbClr val="000000"/>
                </a:solidFill>
                <a:ea typeface="Calibri" panose="020F0502020204030204" pitchFamily="34" charset="0"/>
                <a:cs typeface="Times New Roman" panose="02020603050405020304" pitchFamily="18" charset="0"/>
              </a:rPr>
            </a:b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4"/>
              </a:rPr>
              <a:t>28:76</a:t>
            </a:r>
            <a:r>
              <a:rPr lang="en-US" dirty="0">
                <a:solidFill>
                  <a:srgbClr val="000000"/>
                </a:solidFill>
                <a:ea typeface="Calibri" panose="020F0502020204030204" pitchFamily="34" charset="0"/>
                <a:cs typeface="Times New Roman" panose="02020603050405020304" pitchFamily="18" charset="0"/>
              </a:rPr>
              <a:t>. Qarun was doubtless, of the people of Moses; but he acted insolently towards them: such were the treasures We had bestowed on him that their very keys would have been a burden to a body of strong men, behold, his people said to him: "Exult not, for God loves not those who exult (in riches).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5"/>
              </a:rPr>
              <a:t>28:77</a:t>
            </a:r>
            <a:r>
              <a:rPr lang="en-US" dirty="0">
                <a:solidFill>
                  <a:srgbClr val="000000"/>
                </a:solidFill>
                <a:ea typeface="Calibri" panose="020F0502020204030204" pitchFamily="34" charset="0"/>
                <a:cs typeface="Times New Roman" panose="02020603050405020304" pitchFamily="18" charset="0"/>
              </a:rPr>
              <a:t>. "But seek, with the (wealth) which God has bestowed on thee, the Home of the Hereafter, nor forget thy portion in this world: but do thou good, as God has been good to thee, and seek not (occasions for) mischief in the land: for God loves not those who do mischief."</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6"/>
              </a:rPr>
              <a:t>28:78</a:t>
            </a:r>
            <a:r>
              <a:rPr lang="en-US" dirty="0">
                <a:solidFill>
                  <a:srgbClr val="000000"/>
                </a:solidFill>
                <a:ea typeface="Calibri" panose="020F0502020204030204" pitchFamily="34" charset="0"/>
                <a:cs typeface="Times New Roman" panose="02020603050405020304" pitchFamily="18" charset="0"/>
              </a:rPr>
              <a:t>. He said: "This has been given to me because of a certain knowledge which I have." Did he not know that God had destroyed, before him, (whole) generations,- which were superior to him in strength and greater in the amount (of riches) they had collected? but the wicked are not called (immediately) to account for their sins.</a:t>
            </a:r>
          </a:p>
          <a:p>
            <a:pPr>
              <a:lnSpc>
                <a:spcPct val="107000"/>
              </a:lnSpc>
              <a:spcAft>
                <a:spcPts val="800"/>
              </a:spcAft>
            </a:pP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806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4FE07E-E899-48D5-AB32-FDF2BD94F6F7}"/>
              </a:ext>
            </a:extLst>
          </p:cNvPr>
          <p:cNvSpPr/>
          <p:nvPr/>
        </p:nvSpPr>
        <p:spPr>
          <a:xfrm>
            <a:off x="443345" y="221327"/>
            <a:ext cx="8700655" cy="5519844"/>
          </a:xfrm>
          <a:prstGeom prst="rect">
            <a:avLst/>
          </a:prstGeom>
        </p:spPr>
        <p:txBody>
          <a:bodyPr wrap="square">
            <a:spAutoFit/>
          </a:bodyPr>
          <a:lstStyle/>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2"/>
              </a:rPr>
              <a:t>28:79</a:t>
            </a:r>
            <a:r>
              <a:rPr lang="en-US" dirty="0">
                <a:solidFill>
                  <a:srgbClr val="000000"/>
                </a:solidFill>
                <a:ea typeface="Calibri" panose="020F0502020204030204" pitchFamily="34" charset="0"/>
                <a:cs typeface="Times New Roman" panose="02020603050405020304" pitchFamily="18" charset="0"/>
              </a:rPr>
              <a:t>. So he went forth among his people in the (pride of his worldly) glitter. Said those whose aim is the Life of this World: "Oh! that we had the like of what Qarun has got! for he is truly a lord of mighty good fortune!" </a:t>
            </a:r>
            <a:endParaRPr lang="en-US" sz="1600"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3"/>
              </a:rPr>
              <a:t>28:80</a:t>
            </a:r>
            <a:r>
              <a:rPr lang="en-US" dirty="0">
                <a:solidFill>
                  <a:srgbClr val="000000"/>
                </a:solidFill>
                <a:ea typeface="Calibri" panose="020F0502020204030204" pitchFamily="34" charset="0"/>
                <a:cs typeface="Times New Roman" panose="02020603050405020304" pitchFamily="18" charset="0"/>
              </a:rPr>
              <a:t>. But those who had been granted (true) knowledge said: "Alas for you! The reward of God (in the Hereafter) is best for those who believe and work righteousness: but this none shall attain, save those who steadfastly persevere (in good)." </a:t>
            </a:r>
            <a:endParaRPr lang="en-US" sz="1600"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4"/>
              </a:rPr>
              <a:t>28:81</a:t>
            </a:r>
            <a:r>
              <a:rPr lang="en-US" dirty="0">
                <a:solidFill>
                  <a:srgbClr val="000000"/>
                </a:solidFill>
                <a:ea typeface="Calibri" panose="020F0502020204030204" pitchFamily="34" charset="0"/>
                <a:cs typeface="Times New Roman" panose="02020603050405020304" pitchFamily="18" charset="0"/>
              </a:rPr>
              <a:t>. Then We caused the earth to swallow up him and his house; and he had not (the least little) party to help him against God, nor could he defend himself.</a:t>
            </a:r>
            <a:endParaRPr lang="en-US" sz="1600"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5"/>
              </a:rPr>
              <a:t>28:82</a:t>
            </a:r>
            <a:r>
              <a:rPr lang="en-US" dirty="0">
                <a:solidFill>
                  <a:srgbClr val="000000"/>
                </a:solidFill>
                <a:ea typeface="Calibri" panose="020F0502020204030204" pitchFamily="34" charset="0"/>
                <a:cs typeface="Times New Roman" panose="02020603050405020304" pitchFamily="18" charset="0"/>
              </a:rPr>
              <a:t>. And those who had envied his position the day before began to say on the morrow: "Ah! it is indeed God Who enlarges the provision or restricts it, to any of His servants He pleases! had it not been that God was gracious to us, He could have caused the earth to swallow us up! Ah! those who reject God will assuredly never prosper." </a:t>
            </a:r>
            <a:endParaRPr lang="en-US" sz="1600"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6"/>
              </a:rPr>
              <a:t>28:83</a:t>
            </a:r>
            <a:r>
              <a:rPr lang="en-US" dirty="0">
                <a:solidFill>
                  <a:srgbClr val="000000"/>
                </a:solidFill>
                <a:ea typeface="Calibri" panose="020F0502020204030204" pitchFamily="34" charset="0"/>
                <a:cs typeface="Times New Roman" panose="02020603050405020304" pitchFamily="18" charset="0"/>
              </a:rPr>
              <a:t>. That Home of the Hereafter We shall give to those who intend not high- handedness or mischief on earth: and the end is (best) for the righteous.</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1749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9D938C-E498-4581-B78A-81E9F4953E47}"/>
              </a:ext>
            </a:extLst>
          </p:cNvPr>
          <p:cNvSpPr/>
          <p:nvPr/>
        </p:nvSpPr>
        <p:spPr>
          <a:xfrm>
            <a:off x="581890" y="0"/>
            <a:ext cx="8977745" cy="6693884"/>
          </a:xfrm>
          <a:prstGeom prst="rect">
            <a:avLst/>
          </a:prstGeom>
        </p:spPr>
        <p:txBody>
          <a:bodyPr wrap="square">
            <a:spAutoFit/>
          </a:bodyPr>
          <a:lstStyle/>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In Short, </a:t>
            </a:r>
            <a:r>
              <a:rPr lang="en-US" dirty="0">
                <a:solidFill>
                  <a:schemeClr val="accent1"/>
                </a:solidFill>
                <a:ea typeface="Calibri" panose="020F0502020204030204" pitchFamily="34" charset="0"/>
                <a:cs typeface="Times New Roman" panose="02020603050405020304" pitchFamily="18" charset="0"/>
              </a:rPr>
              <a:t>Qarun</a:t>
            </a:r>
            <a:r>
              <a:rPr lang="en-US" dirty="0">
                <a:solidFill>
                  <a:srgbClr val="000000"/>
                </a:solidFill>
                <a:ea typeface="Calibri" panose="020F0502020204030204" pitchFamily="34" charset="0"/>
                <a:cs typeface="Times New Roman" panose="02020603050405020304" pitchFamily="18" charset="0"/>
              </a:rPr>
              <a:t> was a person who became so rich that the keys to his treasure were too heavy to carry even for strong men. Instead of giving thanks to God he became arrogant and thought of himself as better than anyone else. People told him how wrong he was and that he should spend some of his wealth in charity because it was initially given to him by God. But Qarun went on arguing that it was his intelligence and cleverness that had made him rich. The righteous didn't complain but the ones who loved worldly life wished they could be as fortunate as Qarun. God did punish Qarun in the end with an earthquake that swallowed him along with his treasures. A terrible end indeed for the wicked where his intelligence and cleverness couldn't help him at all.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The spider makes a spider web by producing silk threads that is stuck to an end. The spider then carefully strengthens it with a second thread. This process is repeated and the spider continues to make a Y-shaped netting. When the first three radials of the web are constructed, more are added making sure that the distance is small enough and proportional. When the radials are complete the spider will fortify the center with five circular threads. Then a spiral of non-sticky thread is widely spread from inside out so that the spider can easily move around it's own web. After the spider web is compete it will chew off the three initial threads and sit and wait. The spider waits near the web for a prey animal to become trapped. He senses the impact and struggle of a prey by vibrations transmitted through the web. The spider may also hide himself for the prey by holding one foot on a signal line from the hub and sense the vibration. </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8696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B5191D-8F77-4F16-81E6-0D155B7367E3}"/>
              </a:ext>
            </a:extLst>
          </p:cNvPr>
          <p:cNvSpPr/>
          <p:nvPr/>
        </p:nvSpPr>
        <p:spPr>
          <a:xfrm>
            <a:off x="443345" y="369509"/>
            <a:ext cx="8700655" cy="5223481"/>
          </a:xfrm>
          <a:prstGeom prst="rect">
            <a:avLst/>
          </a:prstGeom>
        </p:spPr>
        <p:txBody>
          <a:bodyPr wrap="square">
            <a:spAutoFit/>
          </a:bodyPr>
          <a:lstStyle/>
          <a:p>
            <a:pPr>
              <a:lnSpc>
                <a:spcPct val="107000"/>
              </a:lnSpc>
              <a:spcAft>
                <a:spcPts val="800"/>
              </a:spcAft>
            </a:pPr>
            <a:r>
              <a:rPr lang="en-US" sz="2000" b="1" dirty="0">
                <a:solidFill>
                  <a:schemeClr val="accent1"/>
                </a:solidFill>
                <a:ea typeface="Calibri" panose="020F0502020204030204" pitchFamily="34" charset="0"/>
                <a:cs typeface="Times New Roman" panose="02020603050405020304" pitchFamily="18" charset="0"/>
              </a:rPr>
              <a:t>The comparison between man and the spider web:</a:t>
            </a:r>
            <a:br>
              <a:rPr lang="en-US" b="1" dirty="0">
                <a:solidFill>
                  <a:srgbClr val="000000"/>
                </a:solidFill>
                <a:ea typeface="Calibri" panose="020F0502020204030204" pitchFamily="34" charset="0"/>
                <a:cs typeface="Times New Roman" panose="02020603050405020304" pitchFamily="18" charset="0"/>
              </a:rPr>
            </a:br>
            <a:br>
              <a:rPr lang="en-US" dirty="0">
                <a:solidFill>
                  <a:srgbClr val="000000"/>
                </a:solidFill>
                <a:ea typeface="Calibri" panose="020F0502020204030204" pitchFamily="34" charset="0"/>
                <a:cs typeface="Times New Roman" panose="02020603050405020304" pitchFamily="18" charset="0"/>
              </a:rPr>
            </a:b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2"/>
              </a:rPr>
              <a:t>29:40</a:t>
            </a:r>
            <a:r>
              <a:rPr lang="en-US" dirty="0">
                <a:solidFill>
                  <a:srgbClr val="000000"/>
                </a:solidFill>
                <a:ea typeface="Calibri" panose="020F0502020204030204" pitchFamily="34" charset="0"/>
                <a:cs typeface="Times New Roman" panose="02020603050405020304" pitchFamily="18" charset="0"/>
              </a:rPr>
              <a:t> Each one of them We seized for his crime: of them, against some We sent a violent tornado (with showers of stones); some were caught by a (mighty) Blast; some We caused the earth to swallow up; and some We drowned (in the waters): It was not God Who injured (or oppressed) them:" They injured (and oppressed) their own souls.</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3"/>
              </a:rPr>
              <a:t>29:41</a:t>
            </a:r>
            <a:r>
              <a:rPr lang="en-US" dirty="0">
                <a:solidFill>
                  <a:srgbClr val="000000"/>
                </a:solidFill>
                <a:ea typeface="Calibri" panose="020F0502020204030204" pitchFamily="34" charset="0"/>
                <a:cs typeface="Times New Roman" panose="02020603050405020304" pitchFamily="18" charset="0"/>
              </a:rPr>
              <a:t> The parable of those who take protectors other than God is that of the spider, who builds (to itself) a house; but truly the flimsiest of houses is the spider's house;- if they but knew. </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4"/>
              </a:rPr>
              <a:t>29:42</a:t>
            </a:r>
            <a:r>
              <a:rPr lang="en-US" dirty="0">
                <a:solidFill>
                  <a:srgbClr val="000000"/>
                </a:solidFill>
                <a:ea typeface="Calibri" panose="020F0502020204030204" pitchFamily="34" charset="0"/>
                <a:cs typeface="Times New Roman" panose="02020603050405020304" pitchFamily="18" charset="0"/>
              </a:rPr>
              <a:t> Verily God doth know of (every thing) whatever that they call upon besides Him: and He is Exalted (in power), Wise.</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5"/>
              </a:rPr>
              <a:t>29:43</a:t>
            </a:r>
            <a:r>
              <a:rPr lang="en-US" dirty="0">
                <a:solidFill>
                  <a:srgbClr val="000000"/>
                </a:solidFill>
                <a:ea typeface="Calibri" panose="020F0502020204030204" pitchFamily="34" charset="0"/>
                <a:cs typeface="Times New Roman" panose="02020603050405020304" pitchFamily="18" charset="0"/>
              </a:rPr>
              <a:t> And such are the Parables We set forth for mankind, but only those understand them who have knowledge.</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Quran </a:t>
            </a:r>
            <a:r>
              <a:rPr lang="en-US" u="sng" dirty="0">
                <a:solidFill>
                  <a:srgbClr val="0563C1"/>
                </a:solidFill>
                <a:ea typeface="Calibri" panose="020F0502020204030204" pitchFamily="34" charset="0"/>
                <a:cs typeface="Times New Roman" panose="02020603050405020304" pitchFamily="18" charset="0"/>
                <a:hlinkClick r:id="rId6"/>
              </a:rPr>
              <a:t>29:44</a:t>
            </a:r>
            <a:r>
              <a:rPr lang="en-US" dirty="0">
                <a:solidFill>
                  <a:srgbClr val="000000"/>
                </a:solidFill>
                <a:ea typeface="Calibri" panose="020F0502020204030204" pitchFamily="34" charset="0"/>
                <a:cs typeface="Times New Roman" panose="02020603050405020304" pitchFamily="18" charset="0"/>
              </a:rPr>
              <a:t> God created the heavens and the earth in true (proportions): verily in that is a Sign for those who believe.</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8049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CC504A-971B-4C33-9947-7879C04BEA4A}"/>
              </a:ext>
            </a:extLst>
          </p:cNvPr>
          <p:cNvSpPr/>
          <p:nvPr/>
        </p:nvSpPr>
        <p:spPr>
          <a:xfrm>
            <a:off x="914399" y="659519"/>
            <a:ext cx="7938656" cy="5153847"/>
          </a:xfrm>
          <a:prstGeom prst="rect">
            <a:avLst/>
          </a:prstGeom>
        </p:spPr>
        <p:txBody>
          <a:bodyPr wrap="square">
            <a:spAutoFit/>
          </a:bodyPr>
          <a:lstStyle/>
          <a:p>
            <a:pPr>
              <a:lnSpc>
                <a:spcPct val="107000"/>
              </a:lnSpc>
              <a:spcAft>
                <a:spcPts val="800"/>
              </a:spcAft>
            </a:pPr>
            <a:r>
              <a:rPr lang="en-US" sz="2000" dirty="0">
                <a:solidFill>
                  <a:schemeClr val="accent1"/>
                </a:solidFill>
                <a:ea typeface="Calibri" panose="020F0502020204030204" pitchFamily="34" charset="0"/>
                <a:cs typeface="Times New Roman" panose="02020603050405020304" pitchFamily="18" charset="0"/>
              </a:rPr>
              <a:t>Conclusion.</a:t>
            </a: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The Spiders web is a great sign of Allah's creation. The structure exemplifies material and strength. The threads are very strongly built to catch a prey but in reality, it is a weak house floating in the air. It can easily be destroyed by the mere fingertips of a man, by a large animal or by natural catastrophes. So is the parable of mankind. </a:t>
            </a:r>
          </a:p>
          <a:p>
            <a:pPr>
              <a:lnSpc>
                <a:spcPct val="107000"/>
              </a:lnSpc>
              <a:spcAft>
                <a:spcPts val="800"/>
              </a:spcAft>
            </a:pPr>
            <a:r>
              <a:rPr lang="en-US" dirty="0">
                <a:solidFill>
                  <a:srgbClr val="000000"/>
                </a:solidFill>
                <a:ea typeface="Calibri" panose="020F0502020204030204" pitchFamily="34" charset="0"/>
                <a:cs typeface="Times New Roman" panose="02020603050405020304" pitchFamily="18" charset="0"/>
              </a:rPr>
              <a:t>A man who relies on material resources and lives in glitz and glamour has nothing at all compared to the eternal reality. Their life is built on false hopes that can be broken very easily by God. Their so-called strength is actually a spiritual weakness that will lead to destruction.</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ea typeface="Calibri" panose="020F0502020204030204" pitchFamily="34" charset="0"/>
                <a:cs typeface="Arial" panose="020B0604020202020204" pitchFamily="34" charset="0"/>
              </a:rPr>
              <a:t> </a:t>
            </a:r>
            <a:r>
              <a:rPr lang="en-US" dirty="0">
                <a:solidFill>
                  <a:srgbClr val="000000"/>
                </a:solidFill>
                <a:ea typeface="Calibri" panose="020F0502020204030204" pitchFamily="34" charset="0"/>
                <a:cs typeface="Times New Roman" panose="02020603050405020304" pitchFamily="18" charset="0"/>
              </a:rPr>
              <a:t>In light of the story of</a:t>
            </a:r>
            <a:r>
              <a:rPr lang="en-US" dirty="0">
                <a:solidFill>
                  <a:schemeClr val="accent1"/>
                </a:solidFill>
                <a:ea typeface="Calibri" panose="020F0502020204030204" pitchFamily="34" charset="0"/>
                <a:cs typeface="Times New Roman" panose="02020603050405020304" pitchFamily="18" charset="0"/>
              </a:rPr>
              <a:t> Qarun</a:t>
            </a:r>
            <a:r>
              <a:rPr lang="en-US" dirty="0">
                <a:solidFill>
                  <a:srgbClr val="000000"/>
                </a:solidFill>
                <a:ea typeface="Calibri" panose="020F0502020204030204" pitchFamily="34" charset="0"/>
                <a:cs typeface="Times New Roman" panose="02020603050405020304" pitchFamily="18" charset="0"/>
              </a:rPr>
              <a:t>, there is an obligation that comes with wealth, if it is not spent God-consciously it can lead to corruption. The lesson here is that men puffed up with pride, wealth or any kind of other earthly advantages will have an ill-fate like that of Qarun. While those with spiritual strength; those who are righteous, humble and thankful will attain the mercy of God. </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30371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111</TotalTime>
  <Words>3166</Words>
  <Application>Microsoft Office PowerPoint</Application>
  <PresentationFormat>Widescreen</PresentationFormat>
  <Paragraphs>70</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Malgun Gothic</vt:lpstr>
      <vt:lpstr>Arial</vt:lpstr>
      <vt:lpstr>Calibri</vt:lpstr>
      <vt:lpstr>Times New Roman</vt:lpstr>
      <vt:lpstr>Trebuchet MS</vt:lpstr>
      <vt:lpstr>Wingdings 3</vt:lpstr>
      <vt:lpstr>Facet</vt:lpstr>
      <vt:lpstr>The Parable of the Spider in the Holy Quran. </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Parable of the Spider in the Holy Quran.</dc:title>
  <dc:creator>SULAIMAN</dc:creator>
  <cp:lastModifiedBy>SULAIMAN</cp:lastModifiedBy>
  <cp:revision>17</cp:revision>
  <dcterms:created xsi:type="dcterms:W3CDTF">2019-10-22T07:36:14Z</dcterms:created>
  <dcterms:modified xsi:type="dcterms:W3CDTF">2019-10-22T09:27:33Z</dcterms:modified>
</cp:coreProperties>
</file>